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90" r:id="rId3"/>
    <p:sldId id="291" r:id="rId4"/>
    <p:sldId id="316" r:id="rId5"/>
    <p:sldId id="317" r:id="rId6"/>
    <p:sldId id="318" r:id="rId7"/>
    <p:sldId id="319" r:id="rId8"/>
    <p:sldId id="320" r:id="rId9"/>
    <p:sldId id="315" r:id="rId10"/>
    <p:sldId id="309" r:id="rId11"/>
    <p:sldId id="292" r:id="rId12"/>
    <p:sldId id="294" r:id="rId13"/>
    <p:sldId id="295" r:id="rId14"/>
    <p:sldId id="296" r:id="rId15"/>
    <p:sldId id="298" r:id="rId16"/>
    <p:sldId id="299" r:id="rId17"/>
    <p:sldId id="300" r:id="rId18"/>
    <p:sldId id="301" r:id="rId19"/>
    <p:sldId id="313" r:id="rId20"/>
    <p:sldId id="321" r:id="rId21"/>
    <p:sldId id="304" r:id="rId22"/>
    <p:sldId id="310" r:id="rId23"/>
    <p:sldId id="307" r:id="rId24"/>
    <p:sldId id="312" r:id="rId25"/>
    <p:sldId id="311" r:id="rId26"/>
    <p:sldId id="275" r:id="rId2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3505"/>
    <a:srgbClr val="224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628" autoAdjust="0"/>
  </p:normalViewPr>
  <p:slideViewPr>
    <p:cSldViewPr>
      <p:cViewPr varScale="1">
        <p:scale>
          <a:sx n="105" d="100"/>
          <a:sy n="105" d="100"/>
        </p:scale>
        <p:origin x="1794"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971796" y="0"/>
            <a:ext cx="3038604" cy="465266"/>
          </a:xfrm>
          <a:prstGeom prst="rect">
            <a:avLst/>
          </a:prstGeom>
        </p:spPr>
        <p:txBody>
          <a:bodyPr vert="horz" lIns="91440" tIns="45720" rIns="91440" bIns="45720" rtlCol="1"/>
          <a:lstStyle>
            <a:lvl1pPr algn="r">
              <a:defRPr sz="1200"/>
            </a:lvl1pPr>
          </a:lstStyle>
          <a:p>
            <a:endParaRPr lang="ar-KW"/>
          </a:p>
        </p:txBody>
      </p:sp>
      <p:sp>
        <p:nvSpPr>
          <p:cNvPr id="3" name="Date Placeholder 2"/>
          <p:cNvSpPr>
            <a:spLocks noGrp="1"/>
          </p:cNvSpPr>
          <p:nvPr>
            <p:ph type="dt" idx="1"/>
          </p:nvPr>
        </p:nvSpPr>
        <p:spPr>
          <a:xfrm>
            <a:off x="1638" y="0"/>
            <a:ext cx="3038604" cy="465266"/>
          </a:xfrm>
          <a:prstGeom prst="rect">
            <a:avLst/>
          </a:prstGeom>
        </p:spPr>
        <p:txBody>
          <a:bodyPr vert="horz" lIns="91440" tIns="45720" rIns="91440" bIns="45720" rtlCol="1"/>
          <a:lstStyle>
            <a:lvl1pPr algn="l">
              <a:defRPr sz="1200"/>
            </a:lvl1pPr>
          </a:lstStyle>
          <a:p>
            <a:fld id="{E1B445E3-BFE0-4002-8E4B-B40FA799DB47}" type="datetimeFigureOut">
              <a:rPr lang="ar-KW" smtClean="0"/>
              <a:t>06/03/1438</a:t>
            </a:fld>
            <a:endParaRPr lang="ar-KW"/>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1" anchor="ctr"/>
          <a:lstStyle/>
          <a:p>
            <a:endParaRPr lang="ar-KW"/>
          </a:p>
        </p:txBody>
      </p:sp>
      <p:sp>
        <p:nvSpPr>
          <p:cNvPr id="5" name="Notes Placeholder 4"/>
          <p:cNvSpPr>
            <a:spLocks noGrp="1"/>
          </p:cNvSpPr>
          <p:nvPr>
            <p:ph type="body" sz="quarter" idx="3"/>
          </p:nvPr>
        </p:nvSpPr>
        <p:spPr>
          <a:xfrm>
            <a:off x="700714" y="4416311"/>
            <a:ext cx="5608975" cy="4182934"/>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KW"/>
          </a:p>
        </p:txBody>
      </p:sp>
      <p:sp>
        <p:nvSpPr>
          <p:cNvPr id="6" name="Footer Placeholder 5"/>
          <p:cNvSpPr>
            <a:spLocks noGrp="1"/>
          </p:cNvSpPr>
          <p:nvPr>
            <p:ph type="ftr" sz="quarter" idx="4"/>
          </p:nvPr>
        </p:nvSpPr>
        <p:spPr>
          <a:xfrm>
            <a:off x="3971796" y="8829648"/>
            <a:ext cx="3038604" cy="465266"/>
          </a:xfrm>
          <a:prstGeom prst="rect">
            <a:avLst/>
          </a:prstGeom>
        </p:spPr>
        <p:txBody>
          <a:bodyPr vert="horz" lIns="91440" tIns="45720" rIns="91440" bIns="45720" rtlCol="1" anchor="b"/>
          <a:lstStyle>
            <a:lvl1pPr algn="r">
              <a:defRPr sz="1200"/>
            </a:lvl1pPr>
          </a:lstStyle>
          <a:p>
            <a:endParaRPr lang="ar-KW"/>
          </a:p>
        </p:txBody>
      </p:sp>
      <p:sp>
        <p:nvSpPr>
          <p:cNvPr id="7" name="Slide Number Placeholder 6"/>
          <p:cNvSpPr>
            <a:spLocks noGrp="1"/>
          </p:cNvSpPr>
          <p:nvPr>
            <p:ph type="sldNum" sz="quarter" idx="5"/>
          </p:nvPr>
        </p:nvSpPr>
        <p:spPr>
          <a:xfrm>
            <a:off x="1638" y="8829648"/>
            <a:ext cx="3038604" cy="465266"/>
          </a:xfrm>
          <a:prstGeom prst="rect">
            <a:avLst/>
          </a:prstGeom>
        </p:spPr>
        <p:txBody>
          <a:bodyPr vert="horz" lIns="91440" tIns="45720" rIns="91440" bIns="45720" rtlCol="1" anchor="b"/>
          <a:lstStyle>
            <a:lvl1pPr algn="l">
              <a:defRPr sz="1200"/>
            </a:lvl1pPr>
          </a:lstStyle>
          <a:p>
            <a:fld id="{FCF88EAD-2B0C-4B9B-B078-F1D71BB11FB2}" type="slidenum">
              <a:rPr lang="ar-KW" smtClean="0"/>
              <a:t>‹#›</a:t>
            </a:fld>
            <a:endParaRPr lang="ar-KW"/>
          </a:p>
        </p:txBody>
      </p:sp>
    </p:spTree>
    <p:extLst>
      <p:ext uri="{BB962C8B-B14F-4D97-AF65-F5344CB8AC3E}">
        <p14:creationId xmlns:p14="http://schemas.microsoft.com/office/powerpoint/2010/main" val="38208142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a:t>
            </a:fld>
            <a:endParaRPr lang="ar-KW"/>
          </a:p>
        </p:txBody>
      </p:sp>
    </p:spTree>
    <p:extLst>
      <p:ext uri="{BB962C8B-B14F-4D97-AF65-F5344CB8AC3E}">
        <p14:creationId xmlns:p14="http://schemas.microsoft.com/office/powerpoint/2010/main" val="1579770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11</a:t>
            </a:fld>
            <a:endParaRPr lang="ar-KW"/>
          </a:p>
        </p:txBody>
      </p:sp>
    </p:spTree>
    <p:extLst>
      <p:ext uri="{BB962C8B-B14F-4D97-AF65-F5344CB8AC3E}">
        <p14:creationId xmlns:p14="http://schemas.microsoft.com/office/powerpoint/2010/main" val="2960884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12</a:t>
            </a:fld>
            <a:endParaRPr lang="ar-KW"/>
          </a:p>
        </p:txBody>
      </p:sp>
    </p:spTree>
    <p:extLst>
      <p:ext uri="{BB962C8B-B14F-4D97-AF65-F5344CB8AC3E}">
        <p14:creationId xmlns:p14="http://schemas.microsoft.com/office/powerpoint/2010/main" val="3226063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13</a:t>
            </a:fld>
            <a:endParaRPr lang="ar-KW"/>
          </a:p>
        </p:txBody>
      </p:sp>
    </p:spTree>
    <p:extLst>
      <p:ext uri="{BB962C8B-B14F-4D97-AF65-F5344CB8AC3E}">
        <p14:creationId xmlns:p14="http://schemas.microsoft.com/office/powerpoint/2010/main" val="1988559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14</a:t>
            </a:fld>
            <a:endParaRPr lang="ar-KW"/>
          </a:p>
        </p:txBody>
      </p:sp>
    </p:spTree>
    <p:extLst>
      <p:ext uri="{BB962C8B-B14F-4D97-AF65-F5344CB8AC3E}">
        <p14:creationId xmlns:p14="http://schemas.microsoft.com/office/powerpoint/2010/main" val="2175845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15</a:t>
            </a:fld>
            <a:endParaRPr lang="ar-KW"/>
          </a:p>
        </p:txBody>
      </p:sp>
    </p:spTree>
    <p:extLst>
      <p:ext uri="{BB962C8B-B14F-4D97-AF65-F5344CB8AC3E}">
        <p14:creationId xmlns:p14="http://schemas.microsoft.com/office/powerpoint/2010/main" val="594772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16</a:t>
            </a:fld>
            <a:endParaRPr lang="ar-KW"/>
          </a:p>
        </p:txBody>
      </p:sp>
    </p:spTree>
    <p:extLst>
      <p:ext uri="{BB962C8B-B14F-4D97-AF65-F5344CB8AC3E}">
        <p14:creationId xmlns:p14="http://schemas.microsoft.com/office/powerpoint/2010/main" val="4156337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17</a:t>
            </a:fld>
            <a:endParaRPr lang="ar-KW"/>
          </a:p>
        </p:txBody>
      </p:sp>
    </p:spTree>
    <p:extLst>
      <p:ext uri="{BB962C8B-B14F-4D97-AF65-F5344CB8AC3E}">
        <p14:creationId xmlns:p14="http://schemas.microsoft.com/office/powerpoint/2010/main" val="94593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18</a:t>
            </a:fld>
            <a:endParaRPr lang="ar-KW"/>
          </a:p>
        </p:txBody>
      </p:sp>
    </p:spTree>
    <p:extLst>
      <p:ext uri="{BB962C8B-B14F-4D97-AF65-F5344CB8AC3E}">
        <p14:creationId xmlns:p14="http://schemas.microsoft.com/office/powerpoint/2010/main" val="314354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19</a:t>
            </a:fld>
            <a:endParaRPr lang="ar-KW"/>
          </a:p>
        </p:txBody>
      </p:sp>
    </p:spTree>
    <p:extLst>
      <p:ext uri="{BB962C8B-B14F-4D97-AF65-F5344CB8AC3E}">
        <p14:creationId xmlns:p14="http://schemas.microsoft.com/office/powerpoint/2010/main" val="3336090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20</a:t>
            </a:fld>
            <a:endParaRPr lang="ar-KW"/>
          </a:p>
        </p:txBody>
      </p:sp>
    </p:spTree>
    <p:extLst>
      <p:ext uri="{BB962C8B-B14F-4D97-AF65-F5344CB8AC3E}">
        <p14:creationId xmlns:p14="http://schemas.microsoft.com/office/powerpoint/2010/main" val="745320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3</a:t>
            </a:fld>
            <a:endParaRPr lang="ar-KW"/>
          </a:p>
        </p:txBody>
      </p:sp>
    </p:spTree>
    <p:extLst>
      <p:ext uri="{BB962C8B-B14F-4D97-AF65-F5344CB8AC3E}">
        <p14:creationId xmlns:p14="http://schemas.microsoft.com/office/powerpoint/2010/main" val="2934416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21</a:t>
            </a:fld>
            <a:endParaRPr lang="ar-KW"/>
          </a:p>
        </p:txBody>
      </p:sp>
    </p:spTree>
    <p:extLst>
      <p:ext uri="{BB962C8B-B14F-4D97-AF65-F5344CB8AC3E}">
        <p14:creationId xmlns:p14="http://schemas.microsoft.com/office/powerpoint/2010/main" val="20341279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22</a:t>
            </a:fld>
            <a:endParaRPr lang="ar-KW"/>
          </a:p>
        </p:txBody>
      </p:sp>
    </p:spTree>
    <p:extLst>
      <p:ext uri="{BB962C8B-B14F-4D97-AF65-F5344CB8AC3E}">
        <p14:creationId xmlns:p14="http://schemas.microsoft.com/office/powerpoint/2010/main" val="3829195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23</a:t>
            </a:fld>
            <a:endParaRPr lang="ar-KW"/>
          </a:p>
        </p:txBody>
      </p:sp>
    </p:spTree>
    <p:extLst>
      <p:ext uri="{BB962C8B-B14F-4D97-AF65-F5344CB8AC3E}">
        <p14:creationId xmlns:p14="http://schemas.microsoft.com/office/powerpoint/2010/main" val="1782519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24</a:t>
            </a:fld>
            <a:endParaRPr lang="ar-KW"/>
          </a:p>
        </p:txBody>
      </p:sp>
    </p:spTree>
    <p:extLst>
      <p:ext uri="{BB962C8B-B14F-4D97-AF65-F5344CB8AC3E}">
        <p14:creationId xmlns:p14="http://schemas.microsoft.com/office/powerpoint/2010/main" val="15950818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25</a:t>
            </a:fld>
            <a:endParaRPr lang="ar-KW"/>
          </a:p>
        </p:txBody>
      </p:sp>
    </p:spTree>
    <p:extLst>
      <p:ext uri="{BB962C8B-B14F-4D97-AF65-F5344CB8AC3E}">
        <p14:creationId xmlns:p14="http://schemas.microsoft.com/office/powerpoint/2010/main" val="1343667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4</a:t>
            </a:fld>
            <a:endParaRPr lang="ar-KW"/>
          </a:p>
        </p:txBody>
      </p:sp>
    </p:spTree>
    <p:extLst>
      <p:ext uri="{BB962C8B-B14F-4D97-AF65-F5344CB8AC3E}">
        <p14:creationId xmlns:p14="http://schemas.microsoft.com/office/powerpoint/2010/main" val="2337871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5</a:t>
            </a:fld>
            <a:endParaRPr lang="ar-KW"/>
          </a:p>
        </p:txBody>
      </p:sp>
    </p:spTree>
    <p:extLst>
      <p:ext uri="{BB962C8B-B14F-4D97-AF65-F5344CB8AC3E}">
        <p14:creationId xmlns:p14="http://schemas.microsoft.com/office/powerpoint/2010/main" val="3223854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6</a:t>
            </a:fld>
            <a:endParaRPr lang="ar-KW"/>
          </a:p>
        </p:txBody>
      </p:sp>
    </p:spTree>
    <p:extLst>
      <p:ext uri="{BB962C8B-B14F-4D97-AF65-F5344CB8AC3E}">
        <p14:creationId xmlns:p14="http://schemas.microsoft.com/office/powerpoint/2010/main" val="3150150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7</a:t>
            </a:fld>
            <a:endParaRPr lang="ar-KW"/>
          </a:p>
        </p:txBody>
      </p:sp>
    </p:spTree>
    <p:extLst>
      <p:ext uri="{BB962C8B-B14F-4D97-AF65-F5344CB8AC3E}">
        <p14:creationId xmlns:p14="http://schemas.microsoft.com/office/powerpoint/2010/main" val="12974495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8</a:t>
            </a:fld>
            <a:endParaRPr lang="ar-KW"/>
          </a:p>
        </p:txBody>
      </p:sp>
    </p:spTree>
    <p:extLst>
      <p:ext uri="{BB962C8B-B14F-4D97-AF65-F5344CB8AC3E}">
        <p14:creationId xmlns:p14="http://schemas.microsoft.com/office/powerpoint/2010/main" val="27164510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9</a:t>
            </a:fld>
            <a:endParaRPr lang="ar-KW"/>
          </a:p>
        </p:txBody>
      </p:sp>
    </p:spTree>
    <p:extLst>
      <p:ext uri="{BB962C8B-B14F-4D97-AF65-F5344CB8AC3E}">
        <p14:creationId xmlns:p14="http://schemas.microsoft.com/office/powerpoint/2010/main" val="1339821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F88EAD-2B0C-4B9B-B078-F1D71BB11FB2}" type="slidenum">
              <a:rPr lang="ar-KW" smtClean="0"/>
              <a:t>10</a:t>
            </a:fld>
            <a:endParaRPr lang="ar-KW"/>
          </a:p>
        </p:txBody>
      </p:sp>
    </p:spTree>
    <p:extLst>
      <p:ext uri="{BB962C8B-B14F-4D97-AF65-F5344CB8AC3E}">
        <p14:creationId xmlns:p14="http://schemas.microsoft.com/office/powerpoint/2010/main" val="2894198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4AED86-4B42-478B-B996-ED18709E84EA}" type="datetime1">
              <a:rPr lang="en-US" smtClean="0"/>
              <a:t>05/12/2016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6888760" y="6373128"/>
            <a:ext cx="2133600" cy="365125"/>
          </a:xfrm>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5104568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A3BC15-59AB-48BA-A2DE-AFF2EC2CA234}" type="datetime1">
              <a:rPr lang="en-US" smtClean="0"/>
              <a:t>05/12/2016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54266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ABF217-7882-4159-AC3B-7A45EE1EF8FD}" type="datetime1">
              <a:rPr lang="en-US" smtClean="0"/>
              <a:t>05/12/2016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100175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D92692-40CC-4412-A069-38FC258A9909}" type="datetime1">
              <a:rPr lang="en-US" smtClean="0"/>
              <a:t>05/12/2016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764634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A53144-5B8F-48D4-A49C-A79E4DEC2964}" type="datetime1">
              <a:rPr lang="en-US" smtClean="0"/>
              <a:t>05/12/2016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836554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A139535-FF07-4217-912E-61A9E0BB4D7E}" type="datetime1">
              <a:rPr lang="en-US" smtClean="0"/>
              <a:t>05/12/2016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777268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57E13E-AC5B-44AD-85CA-160C2B40E6C4}" type="datetime1">
              <a:rPr lang="en-US" smtClean="0"/>
              <a:t>05/12/2016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1177134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7FCD24D-6D46-4697-BDA1-076F2BA68C34}" type="datetime1">
              <a:rPr lang="en-US" smtClean="0"/>
              <a:t>05/12/2016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839925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193EA-CBBB-419F-9599-5D71DE4E7058}" type="datetime1">
              <a:rPr lang="en-US" smtClean="0"/>
              <a:t>05/12/2016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2617411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D0F4B6-4FC7-4E2D-8F8E-2891B36E2735}" type="datetime1">
              <a:rPr lang="en-US" smtClean="0"/>
              <a:t>05/12/2016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489079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AF0733-F1F5-4C0B-B733-DDFD4751E78A}" type="datetime1">
              <a:rPr lang="en-US" smtClean="0"/>
              <a:t>05/12/2016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9836BBA-1BD7-4313-BE0D-A1F9E859EC5C}" type="slidenum">
              <a:rPr lang="en-US" smtClean="0"/>
              <a:t>‹#›</a:t>
            </a:fld>
            <a:endParaRPr lang="en-US" dirty="0"/>
          </a:p>
        </p:txBody>
      </p:sp>
    </p:spTree>
    <p:extLst>
      <p:ext uri="{BB962C8B-B14F-4D97-AF65-F5344CB8AC3E}">
        <p14:creationId xmlns:p14="http://schemas.microsoft.com/office/powerpoint/2010/main" val="87260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F1F93C-B323-4E5B-9ED6-25534DED2D85}" type="datetime1">
              <a:rPr lang="en-US" smtClean="0"/>
              <a:t>05/12/2016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36BBA-1BD7-4313-BE0D-A1F9E859EC5C}" type="slidenum">
              <a:rPr lang="en-US" smtClean="0"/>
              <a:t>‹#›</a:t>
            </a:fld>
            <a:endParaRPr lang="en-US" dirty="0"/>
          </a:p>
        </p:txBody>
      </p:sp>
    </p:spTree>
    <p:extLst>
      <p:ext uri="{BB962C8B-B14F-4D97-AF65-F5344CB8AC3E}">
        <p14:creationId xmlns:p14="http://schemas.microsoft.com/office/powerpoint/2010/main" val="2594144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5.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8.emf"/><Relationship Id="rId5" Type="http://schemas.openxmlformats.org/officeDocument/2006/relationships/image" Target="../media/image5.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pic>
        <p:nvPicPr>
          <p:cNvPr id="7" name="il_fi" descr="http://www.quantumfinancial.com.au/img/QWA_Quantum_Wealth_Advisors.jpg"/>
          <p:cNvPicPr/>
          <p:nvPr/>
        </p:nvPicPr>
        <p:blipFill>
          <a:blip r:embed="rId3" cstate="print"/>
          <a:srcRect/>
          <a:stretch>
            <a:fillRect/>
          </a:stretch>
        </p:blipFill>
        <p:spPr bwMode="auto">
          <a:xfrm>
            <a:off x="1727563" y="3657600"/>
            <a:ext cx="3436620" cy="1957527"/>
          </a:xfrm>
          <a:prstGeom prst="rect">
            <a:avLst/>
          </a:prstGeom>
          <a:noFill/>
          <a:ln w="9525">
            <a:noFill/>
            <a:miter lim="800000"/>
            <a:headEnd/>
            <a:tailEnd/>
          </a:ln>
        </p:spPr>
      </p:pic>
      <p:sp>
        <p:nvSpPr>
          <p:cNvPr id="8" name="Title 1"/>
          <p:cNvSpPr>
            <a:spLocks noGrp="1"/>
          </p:cNvSpPr>
          <p:nvPr>
            <p:ph type="ctrTitle"/>
          </p:nvPr>
        </p:nvSpPr>
        <p:spPr>
          <a:xfrm>
            <a:off x="1701437" y="381000"/>
            <a:ext cx="7280366" cy="731496"/>
          </a:xfrm>
        </p:spPr>
        <p:txBody>
          <a:bodyPr>
            <a:noAutofit/>
          </a:bodyPr>
          <a:lstStyle/>
          <a:p>
            <a:pPr rtl="1">
              <a:lnSpc>
                <a:spcPct val="150000"/>
              </a:lnSpc>
              <a:spcBef>
                <a:spcPts val="0"/>
              </a:spcBef>
              <a:spcAft>
                <a:spcPts val="3600"/>
              </a:spcAft>
            </a:pPr>
            <a:r>
              <a:rPr lang="ar-KW" sz="2800" b="1" dirty="0" smtClean="0">
                <a:solidFill>
                  <a:schemeClr val="accent2">
                    <a:lumMod val="50000"/>
                  </a:schemeClr>
                </a:solidFill>
                <a:cs typeface="mohammad bold art 1" pitchFamily="2" charset="-78"/>
              </a:rPr>
              <a:t>ورشة عمل توعوية </a:t>
            </a:r>
            <a:endParaRPr lang="en-GB" sz="2800" b="1" dirty="0">
              <a:solidFill>
                <a:schemeClr val="tx2">
                  <a:lumMod val="50000"/>
                </a:schemeClr>
              </a:solidFill>
              <a:cs typeface="mohammad bold art 1" pitchFamily="2" charset="-78"/>
            </a:endParaRPr>
          </a:p>
        </p:txBody>
      </p:sp>
      <p:sp>
        <p:nvSpPr>
          <p:cNvPr id="9" name="Subtitle 2"/>
          <p:cNvSpPr>
            <a:spLocks noGrp="1"/>
          </p:cNvSpPr>
          <p:nvPr>
            <p:ph type="subTitle" idx="1"/>
          </p:nvPr>
        </p:nvSpPr>
        <p:spPr>
          <a:xfrm>
            <a:off x="2133600" y="6013714"/>
            <a:ext cx="2209800" cy="648072"/>
          </a:xfrm>
        </p:spPr>
        <p:txBody>
          <a:bodyPr>
            <a:normAutofit/>
          </a:bodyPr>
          <a:lstStyle/>
          <a:p>
            <a:pPr>
              <a:spcBef>
                <a:spcPts val="0"/>
              </a:spcBef>
            </a:pPr>
            <a:r>
              <a:rPr lang="ar-KW" sz="2600" b="1" dirty="0" smtClean="0">
                <a:solidFill>
                  <a:schemeClr val="accent2">
                    <a:lumMod val="50000"/>
                  </a:schemeClr>
                </a:solidFill>
                <a:cs typeface="mohammad bold art 1" pitchFamily="2" charset="-78"/>
              </a:rPr>
              <a:t>6 ديسمبر </a:t>
            </a:r>
            <a:r>
              <a:rPr lang="ar-KW" sz="2600" b="1" dirty="0" smtClean="0">
                <a:solidFill>
                  <a:schemeClr val="accent2">
                    <a:lumMod val="50000"/>
                  </a:schemeClr>
                </a:solidFill>
                <a:latin typeface="Times New Roman" panose="02020603050405020304" pitchFamily="18" charset="0"/>
                <a:cs typeface="Times New Roman" panose="02020603050405020304" pitchFamily="18" charset="0"/>
              </a:rPr>
              <a:t>2016</a:t>
            </a:r>
          </a:p>
        </p:txBody>
      </p:sp>
      <p:sp>
        <p:nvSpPr>
          <p:cNvPr id="10" name="Title 1"/>
          <p:cNvSpPr txBox="1">
            <a:spLocks/>
          </p:cNvSpPr>
          <p:nvPr/>
        </p:nvSpPr>
        <p:spPr>
          <a:xfrm>
            <a:off x="1600200" y="2558492"/>
            <a:ext cx="7280366" cy="8434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هيئة أسواق المال  - قطاع الأسواق</a:t>
            </a:r>
            <a:endParaRPr lang="en-GB" sz="2800" b="1" dirty="0">
              <a:solidFill>
                <a:schemeClr val="tx2">
                  <a:lumMod val="50000"/>
                </a:schemeClr>
              </a:solidFill>
              <a:cs typeface="mohammad bold art 1" pitchFamily="2" charset="-78"/>
            </a:endParaRPr>
          </a:p>
        </p:txBody>
      </p:sp>
      <p:sp>
        <p:nvSpPr>
          <p:cNvPr id="11" name="Title 1"/>
          <p:cNvSpPr txBox="1">
            <a:spLocks/>
          </p:cNvSpPr>
          <p:nvPr/>
        </p:nvSpPr>
        <p:spPr>
          <a:xfrm>
            <a:off x="1524000" y="1216042"/>
            <a:ext cx="7280366" cy="13747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lnSpc>
                <a:spcPct val="150000"/>
              </a:lnSpc>
              <a:spcBef>
                <a:spcPts val="0"/>
              </a:spcBef>
              <a:spcAft>
                <a:spcPts val="3600"/>
              </a:spcAft>
            </a:pPr>
            <a:r>
              <a:rPr lang="ar-KW" sz="2800" b="1" dirty="0" smtClean="0">
                <a:solidFill>
                  <a:schemeClr val="tx2">
                    <a:lumMod val="50000"/>
                  </a:schemeClr>
                </a:solidFill>
                <a:cs typeface="mohammad bold art 1" pitchFamily="2" charset="-78"/>
              </a:rPr>
              <a:t>الانسحابات الاختيارية للشركات المدرجة من بورصة الكويت للأوراق المالية</a:t>
            </a:r>
            <a:endParaRPr lang="en-GB" sz="2800" b="1" dirty="0">
              <a:solidFill>
                <a:schemeClr val="tx2">
                  <a:lumMod val="50000"/>
                </a:schemeClr>
              </a:solidFill>
              <a:cs typeface="mohammad bold art 1" pitchFamily="2" charset="-78"/>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0034" y="3657599"/>
            <a:ext cx="3434332" cy="1957527"/>
          </a:xfrm>
          <a:prstGeom prst="rect">
            <a:avLst/>
          </a:prstGeom>
        </p:spPr>
      </p:pic>
    </p:spTree>
    <p:extLst>
      <p:ext uri="{BB962C8B-B14F-4D97-AF65-F5344CB8AC3E}">
        <p14:creationId xmlns:p14="http://schemas.microsoft.com/office/powerpoint/2010/main" val="1538476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10</a:t>
            </a:fld>
            <a:endParaRPr lang="en-US" b="1" dirty="0">
              <a:latin typeface="Times New Roman" pitchFamily="18" charset="0"/>
              <a:cs typeface="Times New Roman" pitchFamily="18" charset="0"/>
            </a:endParaRPr>
          </a:p>
        </p:txBody>
      </p:sp>
      <p:sp>
        <p:nvSpPr>
          <p:cNvPr id="12" name="Title 1"/>
          <p:cNvSpPr txBox="1">
            <a:spLocks/>
          </p:cNvSpPr>
          <p:nvPr/>
        </p:nvSpPr>
        <p:spPr>
          <a:xfrm>
            <a:off x="2133600" y="57685"/>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a:t>
            </a:r>
            <a:r>
              <a:rPr lang="en-US" sz="2600" dirty="0" smtClean="0">
                <a:solidFill>
                  <a:schemeClr val="accent2">
                    <a:lumMod val="50000"/>
                  </a:schemeClr>
                </a:solidFill>
                <a:cs typeface="mohammad bold art 1" pitchFamily="2" charset="-78"/>
              </a:rPr>
              <a:t> </a:t>
            </a:r>
            <a:r>
              <a:rPr lang="ar-KW" sz="2600" dirty="0" smtClean="0">
                <a:solidFill>
                  <a:schemeClr val="accent2">
                    <a:lumMod val="50000"/>
                  </a:schemeClr>
                </a:solidFill>
                <a:cs typeface="mohammad bold art 1" pitchFamily="2" charset="-78"/>
              </a:rPr>
              <a:t>– ثانيا </a:t>
            </a:r>
            <a:r>
              <a:rPr lang="ar-KW" sz="2600" dirty="0">
                <a:solidFill>
                  <a:schemeClr val="accent2">
                    <a:lumMod val="50000"/>
                  </a:schemeClr>
                </a:solidFill>
                <a:cs typeface="mohammad bold art 1" pitchFamily="2" charset="-78"/>
              </a:rPr>
              <a:t>ً... </a:t>
            </a:r>
            <a:endParaRPr lang="en-US" sz="2600" dirty="0">
              <a:solidFill>
                <a:schemeClr val="accent2">
                  <a:lumMod val="50000"/>
                </a:schemeClr>
              </a:solidFill>
              <a:cs typeface="mohammad bold art 1" pitchFamily="2" charset="-78"/>
            </a:endParaRPr>
          </a:p>
        </p:txBody>
      </p:sp>
      <p:sp>
        <p:nvSpPr>
          <p:cNvPr id="8" name="Rectangle 7"/>
          <p:cNvSpPr/>
          <p:nvPr/>
        </p:nvSpPr>
        <p:spPr>
          <a:xfrm>
            <a:off x="384261" y="919167"/>
            <a:ext cx="8531139" cy="996427"/>
          </a:xfrm>
          <a:prstGeom prst="rect">
            <a:avLst/>
          </a:prstGeom>
        </p:spPr>
        <p:txBody>
          <a:bodyPr wrap="square">
            <a:spAutoFit/>
          </a:bodyPr>
          <a:lstStyle/>
          <a:p>
            <a:pPr marL="365760" indent="-365760" algn="just" rtl="1">
              <a:lnSpc>
                <a:spcPct val="120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تعتبر عملية الانسحاب الاختياري للشركات ظاهرة طبيعية تحدث في جميع أسواق المال دون استثناء.</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6"/>
          <a:stretch>
            <a:fillRect/>
          </a:stretch>
        </p:blipFill>
        <p:spPr>
          <a:xfrm>
            <a:off x="304800" y="2209800"/>
            <a:ext cx="8324507" cy="4553847"/>
          </a:xfrm>
          <a:prstGeom prst="rect">
            <a:avLst/>
          </a:prstGeom>
        </p:spPr>
      </p:pic>
    </p:spTree>
    <p:extLst>
      <p:ext uri="{BB962C8B-B14F-4D97-AF65-F5344CB8AC3E}">
        <p14:creationId xmlns:p14="http://schemas.microsoft.com/office/powerpoint/2010/main" val="3327573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11</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a:t>
            </a:r>
            <a:r>
              <a:rPr lang="en-US" sz="2600" dirty="0" smtClean="0">
                <a:solidFill>
                  <a:schemeClr val="accent2">
                    <a:lumMod val="50000"/>
                  </a:schemeClr>
                </a:solidFill>
                <a:cs typeface="mohammad bold art 1" pitchFamily="2" charset="-78"/>
              </a:rPr>
              <a:t> </a:t>
            </a:r>
            <a:r>
              <a:rPr lang="ar-KW" sz="2600" dirty="0" smtClean="0">
                <a:solidFill>
                  <a:schemeClr val="accent2">
                    <a:lumMod val="50000"/>
                  </a:schemeClr>
                </a:solidFill>
                <a:cs typeface="mohammad bold art 1" pitchFamily="2" charset="-78"/>
              </a:rPr>
              <a:t>– ثانيا ً...</a:t>
            </a:r>
            <a:endParaRPr lang="en-US" sz="2600" dirty="0">
              <a:solidFill>
                <a:schemeClr val="accent2">
                  <a:lumMod val="50000"/>
                </a:schemeClr>
              </a:solidFill>
              <a:cs typeface="mohammad bold art 1" pitchFamily="2" charset="-78"/>
            </a:endParaRPr>
          </a:p>
        </p:txBody>
      </p:sp>
      <p:sp>
        <p:nvSpPr>
          <p:cNvPr id="4" name="Rectangle 3"/>
          <p:cNvSpPr/>
          <p:nvPr/>
        </p:nvSpPr>
        <p:spPr>
          <a:xfrm>
            <a:off x="384261" y="919167"/>
            <a:ext cx="8531139" cy="2535309"/>
          </a:xfrm>
          <a:prstGeom prst="rect">
            <a:avLst/>
          </a:prstGeom>
        </p:spPr>
        <p:txBody>
          <a:bodyPr wrap="square">
            <a:spAutoFit/>
          </a:bodyPr>
          <a:lstStyle/>
          <a:p>
            <a:pPr marL="365760" indent="-365760" algn="just" rtl="1">
              <a:lnSpc>
                <a:spcPct val="120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أشارت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العديد من الدراسات العلمية المعنية بظاهرة الانسحاب الاختياري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إلى أن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الشركات التي أقدمت على مثل هذا الإجراء قد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واجهت عدداً من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التحديات قبل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انسحابها ومن ضمنها:</a:t>
            </a:r>
          </a:p>
          <a:p>
            <a:pPr marL="640080" indent="-365760" algn="just" rtl="1">
              <a:lnSpc>
                <a:spcPct val="120000"/>
              </a:lnSpc>
              <a:buClr>
                <a:srgbClr val="224626"/>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عدم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قدرة الشركات على الاستمرار في استيفاء متطلبات الادراج المقررة من قبل الجهات التنظيمية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والرقابية.</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407707" y="3607155"/>
            <a:ext cx="8531139" cy="2554545"/>
          </a:xfrm>
          <a:prstGeom prst="rect">
            <a:avLst/>
          </a:prstGeom>
        </p:spPr>
        <p:txBody>
          <a:bodyPr wrap="square">
            <a:spAutoFit/>
          </a:bodyPr>
          <a:lstStyle/>
          <a:p>
            <a:pPr marL="640080" indent="-365760" algn="just" rtl="1">
              <a:lnSpc>
                <a:spcPct val="120000"/>
              </a:lnSpc>
              <a:spcAft>
                <a:spcPts val="1200"/>
              </a:spcAft>
              <a:buClr>
                <a:srgbClr val="224626"/>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تدني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فرص النمو وضعف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الملاءة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المالية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لها وانخفاض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أرباحها وتراجع العائد على حقوق المساهمين وارتفاع مخاطر الاستثمار فيها (مقارنة ً بالسوق ككل</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p>
          <a:p>
            <a:pPr marL="640080" indent="-365760" algn="just" rtl="1">
              <a:lnSpc>
                <a:spcPct val="120000"/>
              </a:lnSpc>
              <a:spcAft>
                <a:spcPts val="1200"/>
              </a:spcAft>
              <a:buClr>
                <a:srgbClr val="224626"/>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ضعف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كميات وقيم التداول على أسهمها مصحوباً بانخفاض حاد في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أسعار أسهمها.</a:t>
            </a:r>
          </a:p>
        </p:txBody>
      </p:sp>
    </p:spTree>
    <p:extLst>
      <p:ext uri="{BB962C8B-B14F-4D97-AF65-F5344CB8AC3E}">
        <p14:creationId xmlns:p14="http://schemas.microsoft.com/office/powerpoint/2010/main" val="31787390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12</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4" name="Rectangle 3"/>
          <p:cNvSpPr/>
          <p:nvPr/>
        </p:nvSpPr>
        <p:spPr>
          <a:xfrm>
            <a:off x="381754" y="1022585"/>
            <a:ext cx="8454185" cy="5555367"/>
          </a:xfrm>
          <a:prstGeom prst="rect">
            <a:avLst/>
          </a:prstGeom>
        </p:spPr>
        <p:txBody>
          <a:bodyPr wrap="square">
            <a:spAutoFit/>
          </a:bodyPr>
          <a:lstStyle/>
          <a:p>
            <a:pPr marL="365760" indent="-365760" algn="just" rtl="1">
              <a:lnSpc>
                <a:spcPct val="115000"/>
              </a:lnSpc>
              <a:spcBef>
                <a:spcPts val="600"/>
              </a:spcBef>
              <a:spcAft>
                <a:spcPts val="600"/>
              </a:spcAft>
              <a:buClr>
                <a:schemeClr val="accent2">
                  <a:lumMod val="50000"/>
                </a:schemeClr>
              </a:buClr>
              <a:buFont typeface="Wingdings" panose="05000000000000000000" pitchFamily="2" charset="2"/>
              <a:buChar char="v"/>
            </a:pPr>
            <a:r>
              <a:rPr lang="ar-KW" sz="2500"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أشارت </a:t>
            </a:r>
            <a:r>
              <a:rPr lang="ar-KW" sz="2500" u="sng"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بعض الدراسات </a:t>
            </a:r>
            <a:r>
              <a:rPr lang="ar-KW" sz="2500"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الأخرى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إلى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أن هناك الكثير من الشركات التي كانت مستوفية لكافة شروط الإدراج ولديها مراكز مالية جيدة قد انسحبت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اختياريا ً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أسواق الأوراق المالية، ويرجع قرار الانسحاب إلى عدة أسباب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أهمها:</a:t>
            </a:r>
          </a:p>
          <a:p>
            <a:pPr marL="640080" indent="-365760" algn="just" rtl="1">
              <a:lnSpc>
                <a:spcPct val="115000"/>
              </a:lnSpc>
              <a:spcAft>
                <a:spcPts val="600"/>
              </a:spcAft>
              <a:buClr>
                <a:srgbClr val="224626"/>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تركز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ملكيات الشركات بعدد محدود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المساهمين أو ما يعرف بالمجاميع المسيطرة.</a:t>
            </a:r>
          </a:p>
          <a:p>
            <a:pPr marL="640080" indent="-365760" algn="just" rtl="1">
              <a:lnSpc>
                <a:spcPct val="115000"/>
              </a:lnSpc>
              <a:buClr>
                <a:srgbClr val="224626"/>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عدم حاجة الشركات إلى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أية رؤوس أموال إضافية نتيجةً لثبات نماذج اعمالها (انعدام فرص النمو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المستقبلية لها).</a:t>
            </a:r>
          </a:p>
          <a:p>
            <a:pPr marL="640080" indent="-365760" algn="just" rtl="1">
              <a:lnSpc>
                <a:spcPct val="115000"/>
              </a:lnSpc>
              <a:buClr>
                <a:srgbClr val="224626"/>
              </a:buClr>
              <a:buFont typeface="Wingdings" panose="05000000000000000000" pitchFamily="2" charset="2"/>
              <a:buChar char="Ø"/>
            </a:pPr>
            <a:endPar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274320" algn="ctr" rtl="1">
              <a:lnSpc>
                <a:spcPct val="115000"/>
              </a:lnSpc>
              <a:buClr>
                <a:srgbClr val="224626"/>
              </a:buClr>
            </a:pPr>
            <a:endParaRPr lang="ar-KW" sz="2500" dirty="0" smtClean="0">
              <a:solidFill>
                <a:schemeClr val="accent6">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274320" algn="ctr" rtl="1">
              <a:lnSpc>
                <a:spcPct val="115000"/>
              </a:lnSpc>
              <a:buClr>
                <a:srgbClr val="224626"/>
              </a:buClr>
            </a:pP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قررت مثل هذه الشركات الانسحاب لتكون بمنأى من أية التزامات تجاه الجهات التنظيمية والرقابية المعنية بأسواق المال.</a:t>
            </a:r>
          </a:p>
        </p:txBody>
      </p:sp>
      <p:sp>
        <p:nvSpPr>
          <p:cNvPr id="3" name="Down Arrow 2"/>
          <p:cNvSpPr/>
          <p:nvPr/>
        </p:nvSpPr>
        <p:spPr>
          <a:xfrm>
            <a:off x="4165632" y="4953000"/>
            <a:ext cx="484632" cy="533400"/>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2237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229600" y="6569075"/>
            <a:ext cx="529385" cy="365125"/>
          </a:xfrm>
        </p:spPr>
        <p:txBody>
          <a:bodyPr/>
          <a:lstStyle/>
          <a:p>
            <a:fld id="{F9836BBA-1BD7-4313-BE0D-A1F9E859EC5C}" type="slidenum">
              <a:rPr lang="en-US" b="1" smtClean="0">
                <a:latin typeface="Times New Roman" pitchFamily="18" charset="0"/>
                <a:cs typeface="Times New Roman" pitchFamily="18" charset="0"/>
              </a:rPr>
              <a:t>13</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4" name="Rectangle 3"/>
          <p:cNvSpPr/>
          <p:nvPr/>
        </p:nvSpPr>
        <p:spPr>
          <a:xfrm>
            <a:off x="304800" y="1066800"/>
            <a:ext cx="8610600" cy="5420715"/>
          </a:xfrm>
          <a:prstGeom prst="rect">
            <a:avLst/>
          </a:prstGeom>
        </p:spPr>
        <p:txBody>
          <a:bodyPr wrap="square">
            <a:spAutoFit/>
          </a:bodyPr>
          <a:lstStyle/>
          <a:p>
            <a:pPr marL="365760" indent="-365760" algn="just" rtl="1">
              <a:lnSpc>
                <a:spcPct val="115000"/>
              </a:lnSpc>
              <a:spcAft>
                <a:spcPts val="1800"/>
              </a:spcAft>
              <a:buClr>
                <a:schemeClr val="accent2">
                  <a:lumMod val="50000"/>
                </a:schemeClr>
              </a:buClr>
              <a:buFont typeface="Wingdings" panose="05000000000000000000" pitchFamily="2" charset="2"/>
              <a:buChar char="v"/>
            </a:pP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منذ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إنشاء الهيئة وحتى نهاية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العام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2016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بلغ عدد الشركات التي انسحبت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فعليا ًمن البورصة والشركات التي تمت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الموافقة على انسحابها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اختياريا ً </a:t>
            </a:r>
            <a:r>
              <a:rPr lang="en-US" sz="2500" b="1" u="sng"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17</a:t>
            </a:r>
            <a:r>
              <a:rPr lang="ar-KW" sz="2500" u="sng"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 </a:t>
            </a:r>
            <a:r>
              <a:rPr lang="ar-KW" sz="2500" u="sng" dirty="0">
                <a:solidFill>
                  <a:srgbClr val="6F3505"/>
                </a:solidFill>
                <a:latin typeface="Times New Roman" panose="02020603050405020304" pitchFamily="18" charset="0"/>
                <a:ea typeface="Times New Roman" panose="02020603050405020304" pitchFamily="18" charset="0"/>
                <a:cs typeface="mohammad bold art 1" pitchFamily="2" charset="-78"/>
              </a:rPr>
              <a:t>شركة </a:t>
            </a:r>
            <a:r>
              <a:rPr lang="ar-KW" sz="2500" u="sng"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فقط.</a:t>
            </a:r>
            <a:endPar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endParaRPr>
          </a:p>
          <a:p>
            <a:pPr marL="548640" indent="-365760" algn="just" rtl="1">
              <a:lnSpc>
                <a:spcPct val="115000"/>
              </a:lnSpc>
              <a:spcAft>
                <a:spcPts val="1800"/>
              </a:spcAft>
              <a:buClr>
                <a:schemeClr val="tx2">
                  <a:lumMod val="50000"/>
                </a:schemeClr>
              </a:buClr>
              <a:buAutoNum type="arabicPeriod"/>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الشركات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المنسحبة هي عاملة في قطاعات الخدمات المالية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والصناعة والعقار والخدمات الاستهلاكية والبنوك والتأمين والتكنولوجيا، وهي في العموم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شركات صغيرة/متوسطة الحجم. </a:t>
            </a:r>
            <a:endPar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548640" indent="-365760" algn="just" rtl="1">
              <a:lnSpc>
                <a:spcPct val="115000"/>
              </a:lnSpc>
              <a:spcAft>
                <a:spcPts val="600"/>
              </a:spcAft>
              <a:buClr>
                <a:schemeClr val="tx2">
                  <a:lumMod val="50000"/>
                </a:schemeClr>
              </a:buClr>
              <a:buAutoNum type="arabicPeriod"/>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بلغ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اجمالي القيم السوقية للشركات المنسحبة مجتمعة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ما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يقارب من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504</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مليون دينار كويتي، وشكلت هذه القيمة ما نسبته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1.8%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متوسط إجمالي القيم السوقية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لجميع الشركات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المدرجة في البورصة للفترة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2011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إلى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2016</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والذي بلغ حوالي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28</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مليار دينار كويتي</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endParaRPr lang="en-US" sz="2500" dirty="0">
              <a:solidFill>
                <a:schemeClr val="tx2">
                  <a:lumMod val="50000"/>
                </a:schemeClr>
              </a:solidFill>
            </a:endParaRPr>
          </a:p>
        </p:txBody>
      </p:sp>
    </p:spTree>
    <p:extLst>
      <p:ext uri="{BB962C8B-B14F-4D97-AF65-F5344CB8AC3E}">
        <p14:creationId xmlns:p14="http://schemas.microsoft.com/office/powerpoint/2010/main" val="3051943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077200" y="6569075"/>
            <a:ext cx="681785" cy="365125"/>
          </a:xfrm>
        </p:spPr>
        <p:txBody>
          <a:bodyPr/>
          <a:lstStyle/>
          <a:p>
            <a:fld id="{F9836BBA-1BD7-4313-BE0D-A1F9E859EC5C}" type="slidenum">
              <a:rPr lang="en-US" b="1" smtClean="0">
                <a:latin typeface="Times New Roman" pitchFamily="18" charset="0"/>
                <a:cs typeface="Times New Roman" pitchFamily="18" charset="0"/>
              </a:rPr>
              <a:t>14</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a:t>
            </a:r>
            <a:endParaRPr lang="en-US" sz="2600" dirty="0">
              <a:solidFill>
                <a:schemeClr val="accent2">
                  <a:lumMod val="50000"/>
                </a:schemeClr>
              </a:solidFill>
              <a:cs typeface="mohammad bold art 1" pitchFamily="2" charset="-78"/>
            </a:endParaRPr>
          </a:p>
        </p:txBody>
      </p:sp>
      <p:sp>
        <p:nvSpPr>
          <p:cNvPr id="9" name="Rectangle 8"/>
          <p:cNvSpPr/>
          <p:nvPr/>
        </p:nvSpPr>
        <p:spPr>
          <a:xfrm>
            <a:off x="228600" y="911447"/>
            <a:ext cx="8686800" cy="5709255"/>
          </a:xfrm>
          <a:prstGeom prst="rect">
            <a:avLst/>
          </a:prstGeom>
        </p:spPr>
        <p:txBody>
          <a:bodyPr wrap="square">
            <a:spAutoFit/>
          </a:bodyPr>
          <a:lstStyle/>
          <a:p>
            <a:pPr marL="548640" indent="-365760" algn="just" rtl="1">
              <a:lnSpc>
                <a:spcPct val="115000"/>
              </a:lnSpc>
              <a:spcAft>
                <a:spcPts val="1200"/>
              </a:spcAft>
              <a:buClr>
                <a:schemeClr val="tx2">
                  <a:lumMod val="50000"/>
                </a:schemeClr>
              </a:buClr>
              <a:buFont typeface="+mj-lt"/>
              <a:buAutoNum type="arabicPeriod" startAt="3"/>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الأسعار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السوقية لمعظم أسهم الشركات المنسحبة متدنية ودون قيمها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الدفترية.</a:t>
            </a:r>
          </a:p>
          <a:p>
            <a:pPr marL="548640" indent="-365760" algn="just" rtl="1">
              <a:lnSpc>
                <a:spcPct val="115000"/>
              </a:lnSpc>
              <a:spcAft>
                <a:spcPts val="1200"/>
              </a:spcAft>
              <a:buClr>
                <a:schemeClr val="tx2">
                  <a:lumMod val="50000"/>
                </a:schemeClr>
              </a:buClr>
              <a:buFont typeface="+mj-lt"/>
              <a:buAutoNum type="arabicPeriod" startAt="3"/>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بفرض أن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الشركات المنسحبة هي غير مدرجة ورغبت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بالإدراج،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فإن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ستا ً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هذه الشركات فقط سوف تنطبق عليها شروط الإدراج في السوق الرسمي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المعتمدة من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قبل هيئة أسواق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المال.</a:t>
            </a:r>
          </a:p>
          <a:p>
            <a:pPr marL="548640" indent="-365760" algn="just" rtl="1">
              <a:lnSpc>
                <a:spcPct val="115000"/>
              </a:lnSpc>
              <a:spcAft>
                <a:spcPts val="600"/>
              </a:spcAft>
              <a:buClr>
                <a:schemeClr val="tx2">
                  <a:lumMod val="50000"/>
                </a:schemeClr>
              </a:buClr>
              <a:buFont typeface="+mj-lt"/>
              <a:buAutoNum type="arabicPeriod" startAt="3"/>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حصر شامل لأعداد وملكيات كبار المساهمين في الشركات المنسحبة </a:t>
            </a:r>
            <a:r>
              <a:rPr lang="ar-KW" sz="2500" u="sng"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(ممن يملكون 5% فأكثر من أسهم هذه الشركات)</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وقد تبين وجود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14</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شركة يتملك فيها عدد محدود من المساهمين (مجاميع مسيطرة)، يبلغ عددهم في المتوسط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3</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مساهمين، ما يزيد عن </a:t>
            </a: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51%</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من أسهم هذه الشركات، وهي بكل تأكيد نسب مرتفعة أعطت معها الحق لكبار المساهمين بالموافقة واعتماد توصيات مجالس إدارات الشركات على الانسحاب الاختياري.</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515803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102792"/>
            <a:ext cx="22098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838200"/>
            <a:ext cx="6583680" cy="56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15</a:t>
            </a:fld>
            <a:endParaRPr lang="en-US" b="1" dirty="0">
              <a:latin typeface="Times New Roman" pitchFamily="18" charset="0"/>
              <a:cs typeface="Times New Roman" pitchFamily="18" charset="0"/>
            </a:endParaRPr>
          </a:p>
        </p:txBody>
      </p:sp>
      <p:sp>
        <p:nvSpPr>
          <p:cNvPr id="12" name="Title 1"/>
          <p:cNvSpPr txBox="1">
            <a:spLocks/>
          </p:cNvSpPr>
          <p:nvPr/>
        </p:nvSpPr>
        <p:spPr>
          <a:xfrm>
            <a:off x="2133601" y="57685"/>
            <a:ext cx="6934200"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الأسباب التي أدت إلى انسحاب الشركات </a:t>
            </a:r>
            <a:endParaRPr lang="en-US" sz="2600" dirty="0">
              <a:solidFill>
                <a:schemeClr val="accent2">
                  <a:lumMod val="50000"/>
                </a:schemeClr>
              </a:solidFill>
              <a:cs typeface="mohammad bold art 1" pitchFamily="2" charset="-78"/>
            </a:endParaRPr>
          </a:p>
        </p:txBody>
      </p:sp>
      <p:sp>
        <p:nvSpPr>
          <p:cNvPr id="5" name="Rectangle 4"/>
          <p:cNvSpPr/>
          <p:nvPr/>
        </p:nvSpPr>
        <p:spPr>
          <a:xfrm>
            <a:off x="252046" y="914400"/>
            <a:ext cx="8530385" cy="5863144"/>
          </a:xfrm>
          <a:prstGeom prst="rect">
            <a:avLst/>
          </a:prstGeom>
        </p:spPr>
        <p:txBody>
          <a:bodyPr wrap="square">
            <a:spAutoFit/>
          </a:bodyPr>
          <a:lstStyle/>
          <a:p>
            <a:pPr algn="just" rtl="1">
              <a:lnSpc>
                <a:spcPct val="115000"/>
              </a:lnSpc>
              <a:spcAft>
                <a:spcPts val="600"/>
              </a:spcAft>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نستعرض في هذا الجزء الأسباب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التي أدت إلى قيام بعض الشركات بالانسحاب الاختياري </a:t>
            </a:r>
            <a:r>
              <a:rPr lang="ar-KW" sz="2500" u="sng" dirty="0" smtClean="0">
                <a:solidFill>
                  <a:schemeClr val="accent2">
                    <a:lumMod val="50000"/>
                  </a:schemeClr>
                </a:solidFill>
                <a:latin typeface="Times New Roman" panose="02020603050405020304" pitchFamily="18" charset="0"/>
                <a:ea typeface="Times New Roman" panose="02020603050405020304" pitchFamily="18" charset="0"/>
                <a:cs typeface="mohammad bold art 1" pitchFamily="2" charset="-78"/>
              </a:rPr>
              <a:t>وذلك </a:t>
            </a:r>
            <a:r>
              <a:rPr lang="ar-KW" sz="2500" u="sng" dirty="0">
                <a:solidFill>
                  <a:schemeClr val="accent2">
                    <a:lumMod val="50000"/>
                  </a:schemeClr>
                </a:solidFill>
                <a:latin typeface="Times New Roman" panose="02020603050405020304" pitchFamily="18" charset="0"/>
                <a:ea typeface="Times New Roman" panose="02020603050405020304" pitchFamily="18" charset="0"/>
                <a:cs typeface="mohammad bold art 1" pitchFamily="2" charset="-78"/>
              </a:rPr>
              <a:t>بحسب وجهات نظر مجالس </a:t>
            </a:r>
            <a:r>
              <a:rPr lang="ar-KW" sz="2500" u="sng" dirty="0" smtClean="0">
                <a:solidFill>
                  <a:schemeClr val="accent2">
                    <a:lumMod val="50000"/>
                  </a:schemeClr>
                </a:solidFill>
                <a:latin typeface="Times New Roman" panose="02020603050405020304" pitchFamily="18" charset="0"/>
                <a:ea typeface="Times New Roman" panose="02020603050405020304" pitchFamily="18" charset="0"/>
                <a:cs typeface="mohammad bold art 1" pitchFamily="2" charset="-78"/>
              </a:rPr>
              <a:t>إداراتها</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r>
              <a:rPr lang="ar-KW" sz="2500" dirty="0" smtClean="0">
                <a:solidFill>
                  <a:srgbClr val="0D0D0D"/>
                </a:solidFill>
                <a:latin typeface="Times New Roman" panose="02020603050405020304" pitchFamily="18" charset="0"/>
                <a:ea typeface="Times New Roman" panose="02020603050405020304" pitchFamily="18" charset="0"/>
                <a:cs typeface="mohammad bold art 1" pitchFamily="2" charset="-78"/>
              </a:rPr>
              <a:t> </a:t>
            </a:r>
            <a:endParaRPr lang="en-US" sz="2500" dirty="0" smtClean="0">
              <a:latin typeface="Times New Roman" panose="02020603050405020304" pitchFamily="18" charset="0"/>
              <a:ea typeface="Times New Roman" panose="02020603050405020304" pitchFamily="18" charset="0"/>
            </a:endParaRPr>
          </a:p>
          <a:p>
            <a:pPr marL="548640" marR="0" lvl="0" indent="-365760" algn="just" rtl="1">
              <a:lnSpc>
                <a:spcPct val="115000"/>
              </a:lnSpc>
              <a:spcBef>
                <a:spcPts val="600"/>
              </a:spcBef>
              <a:spcAft>
                <a:spcPts val="600"/>
              </a:spcAft>
              <a:buFont typeface="+mj-lt"/>
              <a:buAutoNum type="arabicPeriod"/>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ضعف كميات وقيم التداول في سوق الكويت للأوراق المالية وتراجع ثقة المستثمرين به، علاوة ً على تراجع سمعته وتصنيفه بين نظائره في المنطقة.</a:t>
            </a:r>
            <a:endParaRPr lang="en-US" sz="2500" dirty="0" smtClean="0">
              <a:solidFill>
                <a:schemeClr val="tx2">
                  <a:lumMod val="50000"/>
                </a:schemeClr>
              </a:solidFill>
              <a:latin typeface="Times New Roman" panose="02020603050405020304" pitchFamily="18" charset="0"/>
              <a:ea typeface="Times New Roman" panose="02020603050405020304" pitchFamily="18" charset="0"/>
            </a:endParaRPr>
          </a:p>
          <a:p>
            <a:pPr marL="548640" marR="0" lvl="0" indent="-365760" algn="just" rtl="1">
              <a:lnSpc>
                <a:spcPct val="115000"/>
              </a:lnSpc>
              <a:spcBef>
                <a:spcPts val="600"/>
              </a:spcBef>
              <a:spcAft>
                <a:spcPts val="600"/>
              </a:spcAft>
              <a:buFont typeface="+mj-lt"/>
              <a:buAutoNum type="arabicPeriod"/>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القيم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الدفترية لأسهم الشركات المنسحبة أعلى وبنسبة كبيرة من أسعارها السوقية. وبناءً عليه، فإن سوق الكويت للأوراق المالية لا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يعمل بكفاءة مثلى ولا يعكس الأسعار الحقيقية (القيمة العادلة) لأسهم الشركات المدرجة فيه.</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548640" marR="0" lvl="0" indent="-365760" algn="just" rtl="1">
              <a:lnSpc>
                <a:spcPct val="115000"/>
              </a:lnSpc>
              <a:spcBef>
                <a:spcPts val="600"/>
              </a:spcBef>
              <a:spcAft>
                <a:spcPts val="600"/>
              </a:spcAft>
              <a:buFont typeface="+mj-lt"/>
              <a:buAutoNum type="arabicPeriod"/>
            </a:pP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ارتفاع تكاليف الرسوم السنوية التي تدفعها الشركات مقابل الاستمرار في إدراجها في سوق الكويت للأوراق المالية دون أن يتحقق لها أي منفعة تذكر من الإدراج</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17984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 y="6865744"/>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16</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9" name="Rectangle 8"/>
          <p:cNvSpPr/>
          <p:nvPr/>
        </p:nvSpPr>
        <p:spPr>
          <a:xfrm>
            <a:off x="305554" y="987602"/>
            <a:ext cx="8530385" cy="2900794"/>
          </a:xfrm>
          <a:prstGeom prst="rect">
            <a:avLst/>
          </a:prstGeom>
        </p:spPr>
        <p:txBody>
          <a:bodyPr wrap="square">
            <a:spAutoFit/>
          </a:bodyPr>
          <a:lstStyle/>
          <a:p>
            <a:pPr marL="548640" marR="0" lvl="0" indent="-365760" algn="just" rtl="1">
              <a:lnSpc>
                <a:spcPct val="115000"/>
              </a:lnSpc>
              <a:spcBef>
                <a:spcPts val="600"/>
              </a:spcBef>
              <a:spcAft>
                <a:spcPts val="600"/>
              </a:spcAft>
              <a:buFont typeface="+mj-lt"/>
              <a:buAutoNum type="arabicPeriod" startAt="4"/>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إصرار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هيئة أسواق المال على عدم الإعفاء من احكام الاستحواذ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الإلزامي.</a:t>
            </a:r>
          </a:p>
          <a:p>
            <a:pPr marL="548640" marR="0" lvl="0" indent="-365760" algn="just" rtl="1">
              <a:lnSpc>
                <a:spcPct val="115000"/>
              </a:lnSpc>
              <a:spcBef>
                <a:spcPts val="600"/>
              </a:spcBef>
              <a:spcAft>
                <a:spcPts val="1200"/>
              </a:spcAft>
              <a:buFont typeface="+mj-lt"/>
              <a:buAutoNum type="arabicPeriod" startAt="4"/>
            </a:pP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عدم </a:t>
            </a:r>
            <a:r>
              <a:rPr lang="ar-KW" sz="2500" dirty="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تناسب هيكل الشركة الإداري والمالي مع متطلبات هيئة أسواق المال فيما يخص قواعد الحوكمة، والذي سوف يُحـّملها مبالغ كبيرة في حال الالتزام بها وبما يسبب خسائر وأضرار للشركة </a:t>
            </a:r>
            <a:r>
              <a:rPr lang="ar-KW" sz="2500" dirty="0" smtClean="0">
                <a:solidFill>
                  <a:schemeClr val="tx2">
                    <a:lumMod val="50000"/>
                  </a:schemeClr>
                </a:solidFill>
                <a:latin typeface="Times New Roman" panose="02020603050405020304" pitchFamily="18" charset="0"/>
                <a:ea typeface="Calibri" panose="020F0502020204030204" pitchFamily="34" charset="0"/>
                <a:cs typeface="mohammad bold art 1" pitchFamily="2" charset="-78"/>
              </a:rPr>
              <a:t>ومساهميها.</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cs typeface="mohammad bold art 1" pitchFamily="2" charset="-78"/>
            </a:endParaRPr>
          </a:p>
        </p:txBody>
      </p:sp>
      <p:sp>
        <p:nvSpPr>
          <p:cNvPr id="11" name="Rectangle 10"/>
          <p:cNvSpPr/>
          <p:nvPr/>
        </p:nvSpPr>
        <p:spPr>
          <a:xfrm>
            <a:off x="305554" y="3881006"/>
            <a:ext cx="8533646" cy="2900794"/>
          </a:xfrm>
          <a:prstGeom prst="rect">
            <a:avLst/>
          </a:prstGeom>
        </p:spPr>
        <p:txBody>
          <a:bodyPr wrap="square">
            <a:spAutoFit/>
          </a:bodyPr>
          <a:lstStyle/>
          <a:p>
            <a:pPr algn="just" rtl="1">
              <a:lnSpc>
                <a:spcPct val="115000"/>
              </a:lnSpc>
              <a:spcBef>
                <a:spcPts val="1200"/>
              </a:spcBef>
              <a:spcAft>
                <a:spcPts val="600"/>
              </a:spcAft>
            </a:pP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و</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نود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الآن مناقشة مدى صحة هذه الأسباب بشيء من التفصيل بحسب الترتيب المتبع أعلاه.</a:t>
            </a:r>
            <a:endParaRPr lang="en-US" sz="2500" dirty="0">
              <a:solidFill>
                <a:srgbClr val="6F3505"/>
              </a:solidFill>
              <a:latin typeface="Times New Roman" panose="02020603050405020304" pitchFamily="18" charset="0"/>
              <a:ea typeface="Times New Roman" panose="02020603050405020304" pitchFamily="18" charset="0"/>
            </a:endParaRPr>
          </a:p>
          <a:p>
            <a:pPr marL="548640" marR="0" lvl="0" indent="-365760" algn="just" rtl="1">
              <a:lnSpc>
                <a:spcPct val="115000"/>
              </a:lnSpc>
              <a:spcBef>
                <a:spcPts val="600"/>
              </a:spcBef>
              <a:spcAft>
                <a:spcPts val="600"/>
              </a:spcAft>
              <a:buFont typeface="+mj-lt"/>
              <a:buAutoNum type="arabicPeriod"/>
            </a:pP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لا نعتقد أن ضعف كميات وقيم التداول في السوق هو سبب كافي يمكن أن يُعتد به ليدفع أي شركة على الانسحاب الاختياري منه. حيث أن كميات وقيم التداول على سهم أي شركة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هو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مرتبط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بأداء الشركة الحالي  والمستقبلي والوضع الاقتصادي العام.</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19690860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17</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13" name="Rectangle 12"/>
          <p:cNvSpPr/>
          <p:nvPr/>
        </p:nvSpPr>
        <p:spPr>
          <a:xfrm>
            <a:off x="301539" y="914400"/>
            <a:ext cx="8534400" cy="5617885"/>
          </a:xfrm>
          <a:prstGeom prst="rect">
            <a:avLst/>
          </a:prstGeom>
        </p:spPr>
        <p:txBody>
          <a:bodyPr wrap="square">
            <a:spAutoFit/>
          </a:bodyPr>
          <a:lstStyle/>
          <a:p>
            <a:pPr marL="640080" marR="0" lvl="0" indent="-457200" algn="just" rtl="1">
              <a:lnSpc>
                <a:spcPct val="115000"/>
              </a:lnSpc>
              <a:spcBef>
                <a:spcPts val="600"/>
              </a:spcBef>
              <a:spcAft>
                <a:spcPts val="1200"/>
              </a:spcAft>
              <a:buClr>
                <a:schemeClr val="tx2">
                  <a:lumMod val="50000"/>
                </a:schemeClr>
              </a:buClr>
              <a:buFont typeface="+mj-lt"/>
              <a:buAutoNum type="arabicPeriod" startAt="2"/>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ظاهرة اختلاف القيمة الدفترية للسهم عن سعره العادل هي ظاهرة طبيعية، حيث نادراً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ما تتطابق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هذه القيم نظراً لأن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الأخير يأخذ في الاعتبار توقعات المستثمرين حول الأداء المستقبلي للشركة، وأيضاً، العائد الذي يطلبه رجال الأعمال من الاستثمار في أسهم الشركة (أو ما يعرف في الأوساط المالية بتكلفة رأس المال</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r>
              <a:rPr lang="ar-KW" dirty="0" smtClean="0">
                <a:solidFill>
                  <a:schemeClr val="tx2">
                    <a:lumMod val="50000"/>
                  </a:schemeClr>
                </a:solidFill>
              </a:rPr>
              <a:t> </a:t>
            </a:r>
            <a:r>
              <a:rPr lang="ar-KW" sz="2500" dirty="0" smtClean="0">
                <a:solidFill>
                  <a:schemeClr val="tx2">
                    <a:lumMod val="50000"/>
                  </a:schemeClr>
                </a:solidFill>
                <a:cs typeface="mohammad bold art 1" pitchFamily="2" charset="-78"/>
              </a:rPr>
              <a:t> </a:t>
            </a:r>
            <a:r>
              <a:rPr lang="ar-KW" sz="2500" u="sng" dirty="0">
                <a:solidFill>
                  <a:schemeClr val="tx2">
                    <a:lumMod val="50000"/>
                  </a:schemeClr>
                </a:solidFill>
                <a:cs typeface="mohammad bold art 1" pitchFamily="2" charset="-78"/>
              </a:rPr>
              <a:t>ليس هذا فحسب، </a:t>
            </a:r>
            <a:r>
              <a:rPr lang="ar-KW" sz="2500" dirty="0">
                <a:solidFill>
                  <a:schemeClr val="tx2">
                    <a:lumMod val="50000"/>
                  </a:schemeClr>
                </a:solidFill>
                <a:cs typeface="mohammad bold art 1" pitchFamily="2" charset="-78"/>
              </a:rPr>
              <a:t>بل أن سعر السهم العادل قد يختلف عن سعره السوقي، لأن الأخير مرتبط بقوى العرض والطلب على أسهم الشركة وعلى توقعات رجال الأعمال بشأن اتجاه حركة الاقتصاد الكلي ما بين الانتعاش </a:t>
            </a:r>
            <a:r>
              <a:rPr lang="ar-KW" sz="2500" dirty="0" smtClean="0">
                <a:solidFill>
                  <a:schemeClr val="tx2">
                    <a:lumMod val="50000"/>
                  </a:schemeClr>
                </a:solidFill>
                <a:cs typeface="mohammad bold art 1" pitchFamily="2" charset="-78"/>
              </a:rPr>
              <a:t>والركود.</a:t>
            </a:r>
          </a:p>
          <a:p>
            <a:pPr marL="548640" marR="0" lvl="0" algn="just" rtl="1">
              <a:lnSpc>
                <a:spcPct val="115000"/>
              </a:lnSpc>
              <a:spcBef>
                <a:spcPts val="600"/>
              </a:spcBef>
              <a:spcAft>
                <a:spcPts val="1200"/>
              </a:spcAft>
            </a:pPr>
            <a:r>
              <a:rPr lang="ar-KW" sz="2500" dirty="0" smtClean="0">
                <a:solidFill>
                  <a:srgbClr val="6F3505"/>
                </a:solidFill>
                <a:cs typeface="mohammad bold art 1" pitchFamily="2" charset="-78"/>
              </a:rPr>
              <a:t>القيمة </a:t>
            </a:r>
            <a:r>
              <a:rPr lang="ar-KW" sz="2500" dirty="0">
                <a:solidFill>
                  <a:srgbClr val="6F3505"/>
                </a:solidFill>
                <a:cs typeface="mohammad bold art 1" pitchFamily="2" charset="-78"/>
              </a:rPr>
              <a:t>الدفترية وسعر السهم السوقي لأي شركة عادة ً ما يتذبذبان حول سعر السهم العادل وقد يكون الاختلاف بين هذه القيم الثلاثة كبيراً من حيث القيمة </a:t>
            </a:r>
            <a:r>
              <a:rPr lang="ar-KW" sz="2500" dirty="0" smtClean="0">
                <a:solidFill>
                  <a:srgbClr val="6F3505"/>
                </a:solidFill>
                <a:cs typeface="mohammad bold art 1" pitchFamily="2" charset="-78"/>
              </a:rPr>
              <a:t>والنسبة.</a:t>
            </a:r>
            <a:endParaRPr lang="en-US" sz="2500" dirty="0">
              <a:solidFill>
                <a:srgbClr val="6F3505"/>
              </a:solidFill>
              <a:effectLst/>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549084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18</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a:t>
            </a:r>
            <a:endParaRPr lang="en-US" sz="2600" dirty="0">
              <a:solidFill>
                <a:schemeClr val="accent2">
                  <a:lumMod val="50000"/>
                </a:schemeClr>
              </a:solidFill>
              <a:cs typeface="mohammad bold art 1" pitchFamily="2" charset="-78"/>
            </a:endParaRPr>
          </a:p>
        </p:txBody>
      </p:sp>
      <p:sp>
        <p:nvSpPr>
          <p:cNvPr id="31"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Picture 8"/>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7427" y="461352"/>
            <a:ext cx="7584904" cy="6096000"/>
          </a:xfrm>
          <a:prstGeom prst="rect">
            <a:avLst/>
          </a:prstGeom>
          <a:noFill/>
          <a:ln>
            <a:noFill/>
          </a:ln>
        </p:spPr>
      </p:pic>
    </p:spTree>
    <p:extLst>
      <p:ext uri="{BB962C8B-B14F-4D97-AF65-F5344CB8AC3E}">
        <p14:creationId xmlns:p14="http://schemas.microsoft.com/office/powerpoint/2010/main" val="2635355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19</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a:t>
            </a:r>
            <a:endParaRPr lang="en-US" sz="2600" dirty="0">
              <a:solidFill>
                <a:schemeClr val="accent2">
                  <a:lumMod val="50000"/>
                </a:schemeClr>
              </a:solidFill>
              <a:cs typeface="mohammad bold art 1" pitchFamily="2" charset="-78"/>
            </a:endParaRPr>
          </a:p>
        </p:txBody>
      </p:sp>
      <p:sp>
        <p:nvSpPr>
          <p:cNvPr id="31" name="Rectangle 2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 name="Picture 2"/>
          <p:cNvPicPr>
            <a:picLocks noChangeAspect="1"/>
          </p:cNvPicPr>
          <p:nvPr/>
        </p:nvPicPr>
        <p:blipFill>
          <a:blip r:embed="rId6"/>
          <a:stretch>
            <a:fillRect/>
          </a:stretch>
        </p:blipFill>
        <p:spPr>
          <a:xfrm>
            <a:off x="304800" y="834731"/>
            <a:ext cx="8759740" cy="6009888"/>
          </a:xfrm>
          <a:prstGeom prst="rect">
            <a:avLst/>
          </a:prstGeom>
        </p:spPr>
      </p:pic>
    </p:spTree>
    <p:extLst>
      <p:ext uri="{BB962C8B-B14F-4D97-AF65-F5344CB8AC3E}">
        <p14:creationId xmlns:p14="http://schemas.microsoft.com/office/powerpoint/2010/main" val="24309100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2</a:t>
            </a:fld>
            <a:endParaRPr lang="en-US" b="1" dirty="0">
              <a:latin typeface="Times New Roman" pitchFamily="18" charset="0"/>
              <a:cs typeface="Times New Roman" pitchFamily="18" charset="0"/>
            </a:endParaRPr>
          </a:p>
        </p:txBody>
      </p:sp>
      <p:sp>
        <p:nvSpPr>
          <p:cNvPr id="11" name="Content Placeholder 2"/>
          <p:cNvSpPr txBox="1">
            <a:spLocks/>
          </p:cNvSpPr>
          <p:nvPr/>
        </p:nvSpPr>
        <p:spPr>
          <a:xfrm>
            <a:off x="246185" y="2802326"/>
            <a:ext cx="8454185" cy="3798579"/>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rtl="1" fontAlgn="base">
              <a:lnSpc>
                <a:spcPct val="120000"/>
              </a:lnSpc>
              <a:spcBef>
                <a:spcPct val="0"/>
              </a:spcBef>
              <a:buNone/>
            </a:pPr>
            <a:r>
              <a:rPr lang="ar-KW" sz="2500" u="sng" dirty="0" smtClean="0">
                <a:solidFill>
                  <a:schemeClr val="accent2">
                    <a:lumMod val="50000"/>
                  </a:schemeClr>
                </a:solidFill>
                <a:latin typeface="Calibri" pitchFamily="34" charset="0"/>
                <a:cs typeface="mohammad bold art 1" pitchFamily="2" charset="-78"/>
              </a:rPr>
              <a:t>محاور الورشة</a:t>
            </a:r>
          </a:p>
          <a:p>
            <a:pPr marL="0" indent="0" algn="just" rtl="1" fontAlgn="base">
              <a:lnSpc>
                <a:spcPct val="12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أولا ً:   	الجانب التشريعي والتنظيمي لعملية الانسحاب الاختياري </a:t>
            </a:r>
          </a:p>
          <a:p>
            <a:pPr marL="0" indent="0" algn="just" rtl="1" fontAlgn="base">
              <a:lnSpc>
                <a:spcPct val="12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ثانيا ً: 	نبذة </a:t>
            </a:r>
            <a:r>
              <a:rPr lang="ar-KW" sz="2500" dirty="0">
                <a:solidFill>
                  <a:schemeClr val="tx2">
                    <a:lumMod val="50000"/>
                  </a:schemeClr>
                </a:solidFill>
                <a:latin typeface="Calibri" pitchFamily="34" charset="0"/>
                <a:cs typeface="mohammad bold art 1" pitchFamily="2" charset="-78"/>
              </a:rPr>
              <a:t>مختصرة عن الشركات المنسحبة </a:t>
            </a:r>
            <a:r>
              <a:rPr lang="ar-KW" sz="2500" dirty="0" smtClean="0">
                <a:solidFill>
                  <a:schemeClr val="tx2">
                    <a:lumMod val="50000"/>
                  </a:schemeClr>
                </a:solidFill>
                <a:latin typeface="Calibri" pitchFamily="34" charset="0"/>
                <a:cs typeface="mohammad bold art 1" pitchFamily="2" charset="-78"/>
              </a:rPr>
              <a:t>اختياريا ً </a:t>
            </a:r>
            <a:r>
              <a:rPr lang="ar-KW" sz="2500" dirty="0">
                <a:solidFill>
                  <a:schemeClr val="tx2">
                    <a:lumMod val="50000"/>
                  </a:schemeClr>
                </a:solidFill>
                <a:latin typeface="Calibri" pitchFamily="34" charset="0"/>
                <a:cs typeface="mohammad bold art 1" pitchFamily="2" charset="-78"/>
              </a:rPr>
              <a:t>من </a:t>
            </a:r>
            <a:r>
              <a:rPr lang="ar-KW" sz="2500" dirty="0" smtClean="0">
                <a:solidFill>
                  <a:schemeClr val="tx2">
                    <a:lumMod val="50000"/>
                  </a:schemeClr>
                </a:solidFill>
                <a:latin typeface="Calibri" pitchFamily="34" charset="0"/>
                <a:cs typeface="mohammad bold art 1" pitchFamily="2" charset="-78"/>
              </a:rPr>
              <a:t>البورصة    	والأسباب التي أدت إلى  انسحابها.</a:t>
            </a:r>
          </a:p>
          <a:p>
            <a:pPr marL="0" indent="0" algn="just" rtl="1" fontAlgn="base">
              <a:lnSpc>
                <a:spcPct val="120000"/>
              </a:lnSpc>
              <a:spcBef>
                <a:spcPts val="600"/>
              </a:spcBef>
              <a:spcAft>
                <a:spcPts val="600"/>
              </a:spcAft>
              <a:buNone/>
            </a:pPr>
            <a:r>
              <a:rPr lang="ar-KW" sz="2500" dirty="0" smtClean="0">
                <a:solidFill>
                  <a:schemeClr val="tx2">
                    <a:lumMod val="50000"/>
                  </a:schemeClr>
                </a:solidFill>
                <a:latin typeface="Calibri" pitchFamily="34" charset="0"/>
                <a:cs typeface="mohammad bold art 1" pitchFamily="2" charset="-78"/>
              </a:rPr>
              <a:t> ثالثا ً: 	تقييم الوضع المالي للشركات المنسحبة اختياريا ً، وأثر  	انسحاب  الشركات على أداء البورصة وصغار المستثمرين فيها 	وكذلك على الاقتصاد الكويتي.</a:t>
            </a: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الهدف من ورشة العمل التوعوية ومحاورها</a:t>
            </a:r>
            <a:endParaRPr lang="en-US" sz="2600" dirty="0">
              <a:solidFill>
                <a:schemeClr val="accent2">
                  <a:lumMod val="50000"/>
                </a:schemeClr>
              </a:solidFill>
              <a:cs typeface="mohammad bold art 1" pitchFamily="2" charset="-78"/>
            </a:endParaRPr>
          </a:p>
        </p:txBody>
      </p:sp>
      <p:sp>
        <p:nvSpPr>
          <p:cNvPr id="3" name="Rectangle 2"/>
          <p:cNvSpPr/>
          <p:nvPr/>
        </p:nvSpPr>
        <p:spPr>
          <a:xfrm>
            <a:off x="246185" y="914400"/>
            <a:ext cx="8821615" cy="1919756"/>
          </a:xfrm>
          <a:prstGeom prst="rect">
            <a:avLst/>
          </a:prstGeom>
        </p:spPr>
        <p:txBody>
          <a:bodyPr wrap="square">
            <a:spAutoFit/>
          </a:bodyPr>
          <a:lstStyle/>
          <a:p>
            <a:pPr marL="365760" indent="-365760" algn="just" rtl="1">
              <a:lnSpc>
                <a:spcPct val="120000"/>
              </a:lnSpc>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تهدف هذه الورشة إلى عرض الجوانب التشريعية والتنظيمية المتعلقة بالانسحاب الاختياري للشركات من البورصة، إضافةً إلى تقييم الدوافع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والأسباب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التي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أدت إلى انسحاب بعض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الشركات من البورصة والآثار الاقتصادية المترتبة على انسحابها. </a:t>
            </a:r>
            <a:endParaRPr lang="en-US" sz="2500" dirty="0">
              <a:solidFill>
                <a:schemeClr val="tx2">
                  <a:lumMod val="50000"/>
                </a:schemeClr>
              </a:solidFill>
            </a:endParaRPr>
          </a:p>
        </p:txBody>
      </p:sp>
    </p:spTree>
    <p:extLst>
      <p:ext uri="{BB962C8B-B14F-4D97-AF65-F5344CB8AC3E}">
        <p14:creationId xmlns:p14="http://schemas.microsoft.com/office/powerpoint/2010/main" val="2322891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05800" y="6569075"/>
            <a:ext cx="453185" cy="365125"/>
          </a:xfrm>
        </p:spPr>
        <p:txBody>
          <a:bodyPr/>
          <a:lstStyle/>
          <a:p>
            <a:fld id="{F9836BBA-1BD7-4313-BE0D-A1F9E859EC5C}" type="slidenum">
              <a:rPr lang="en-US" b="1" smtClean="0">
                <a:latin typeface="Times New Roman" pitchFamily="18" charset="0"/>
                <a:cs typeface="Times New Roman" pitchFamily="18" charset="0"/>
              </a:rPr>
              <a:t>20</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5" name="Rectangle 4"/>
          <p:cNvSpPr/>
          <p:nvPr/>
        </p:nvSpPr>
        <p:spPr>
          <a:xfrm>
            <a:off x="457200" y="5360121"/>
            <a:ext cx="8001000" cy="1419619"/>
          </a:xfrm>
          <a:prstGeom prst="rect">
            <a:avLst/>
          </a:prstGeom>
        </p:spPr>
        <p:txBody>
          <a:bodyPr wrap="square">
            <a:spAutoFit/>
          </a:bodyPr>
          <a:lstStyle/>
          <a:p>
            <a:pPr algn="just" rtl="1">
              <a:lnSpc>
                <a:spcPct val="115000"/>
              </a:lnSpc>
              <a:spcBef>
                <a:spcPts val="1200"/>
              </a:spcBef>
              <a:spcAft>
                <a:spcPts val="600"/>
              </a:spcAft>
            </a:pPr>
            <a:r>
              <a:rPr lang="ar-KW" sz="2500"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النقطتان (4) و (5)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قد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تكونان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سببا ً مقبولا ًدفعا بعض الشركات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للانسحاب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الاختياري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البورصة خلال الفترات السابقة،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وتم اخذهما بعين الاعتبار عند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إصدار اللائحة التنفيذية الجديدة.</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cs typeface="mohammad bold art 1" pitchFamily="2" charset="-78"/>
            </a:endParaRPr>
          </a:p>
        </p:txBody>
      </p:sp>
      <p:sp>
        <p:nvSpPr>
          <p:cNvPr id="11" name="Rectangle 10"/>
          <p:cNvSpPr/>
          <p:nvPr/>
        </p:nvSpPr>
        <p:spPr>
          <a:xfrm>
            <a:off x="457200" y="914400"/>
            <a:ext cx="8531138" cy="4367542"/>
          </a:xfrm>
          <a:prstGeom prst="rect">
            <a:avLst/>
          </a:prstGeom>
        </p:spPr>
        <p:txBody>
          <a:bodyPr wrap="square">
            <a:spAutoFit/>
          </a:bodyPr>
          <a:lstStyle/>
          <a:p>
            <a:pPr marL="548640" indent="-365760" algn="just" rtl="1">
              <a:lnSpc>
                <a:spcPct val="115000"/>
              </a:lnSpc>
              <a:spcAft>
                <a:spcPts val="1200"/>
              </a:spcAft>
              <a:buFont typeface="+mj-lt"/>
              <a:buAutoNum type="arabicPeriod" startAt="3"/>
            </a:pP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تقوم الشركات المدرجة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حاليا ً بدفع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رسوم سنوية مقدارها نصف من الألف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رأس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المال المدفوع وبحد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أدنى وأعلى يساوي 5 آلاف دينار و50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ألف دينار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كويتي. وقد تم تقدير نسبة الرسوم المدفوعة إلى صافي الأرباح لكافة الشركات المنسحبة، وتبين أنها منخفضة وتقل عن 1%.</a:t>
            </a:r>
          </a:p>
          <a:p>
            <a:pPr marL="548640" algn="just" rtl="1">
              <a:lnSpc>
                <a:spcPct val="115000"/>
              </a:lnSpc>
              <a:spcAft>
                <a:spcPts val="1200"/>
              </a:spcAft>
            </a:pPr>
            <a:r>
              <a:rPr lang="ar-KW" sz="2500" dirty="0" smtClean="0">
                <a:solidFill>
                  <a:schemeClr val="bg2">
                    <a:lumMod val="25000"/>
                  </a:schemeClr>
                </a:solidFill>
                <a:latin typeface="Times New Roman" panose="02020603050405020304" pitchFamily="18" charset="0"/>
                <a:ea typeface="Times New Roman" panose="02020603050405020304" pitchFamily="18" charset="0"/>
                <a:cs typeface="mohammad bold art 1" pitchFamily="2" charset="-78"/>
              </a:rPr>
              <a:t>(هناك </a:t>
            </a:r>
            <a:r>
              <a:rPr lang="ar-KW" sz="2500" dirty="0">
                <a:solidFill>
                  <a:schemeClr val="bg2">
                    <a:lumMod val="25000"/>
                  </a:schemeClr>
                </a:solidFill>
                <a:latin typeface="Times New Roman" panose="02020603050405020304" pitchFamily="18" charset="0"/>
                <a:ea typeface="Times New Roman" panose="02020603050405020304" pitchFamily="18" charset="0"/>
                <a:cs typeface="mohammad bold art 1" pitchFamily="2" charset="-78"/>
              </a:rPr>
              <a:t>بعض الشركات المنسحبة قد منيت بخسائر مالية، إلا أن رسوم استمرار الادراج لم تفاقم تلك الخسائر بشكل </a:t>
            </a:r>
            <a:r>
              <a:rPr lang="ar-KW" sz="2500" dirty="0" smtClean="0">
                <a:solidFill>
                  <a:schemeClr val="bg2">
                    <a:lumMod val="25000"/>
                  </a:schemeClr>
                </a:solidFill>
                <a:latin typeface="Times New Roman" panose="02020603050405020304" pitchFamily="18" charset="0"/>
                <a:ea typeface="Times New Roman" panose="02020603050405020304" pitchFamily="18" charset="0"/>
                <a:cs typeface="mohammad bold art 1" pitchFamily="2" charset="-78"/>
              </a:rPr>
              <a:t>كبير).</a:t>
            </a:r>
          </a:p>
          <a:p>
            <a:pPr marL="548640" algn="just" rtl="1">
              <a:lnSpc>
                <a:spcPct val="115000"/>
              </a:lnSpc>
              <a:spcAft>
                <a:spcPts val="600"/>
              </a:spcAft>
            </a:pPr>
            <a:r>
              <a:rPr lang="ar-KW" sz="2500" dirty="0" smtClean="0">
                <a:solidFill>
                  <a:srgbClr val="6F3505"/>
                </a:solidFill>
                <a:effectLst/>
                <a:latin typeface="Times New Roman" panose="02020603050405020304" pitchFamily="18" charset="0"/>
                <a:ea typeface="Times New Roman" panose="02020603050405020304" pitchFamily="18" charset="0"/>
                <a:cs typeface="mohammad bold art 1" pitchFamily="2" charset="-78"/>
              </a:rPr>
              <a:t>لا نعتقد بأن رسوم الادراج قد أثرت بشكل رئيسي ومنفرد على قرار الشركات بالانسحاب الاختياري من البورصة.</a:t>
            </a:r>
            <a:endParaRPr lang="en-US" sz="2500" dirty="0">
              <a:solidFill>
                <a:srgbClr val="6F3505"/>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03431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831260"/>
            <a:ext cx="5940339" cy="508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21</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ثانيا ً ...</a:t>
            </a:r>
            <a:endParaRPr lang="en-US" sz="2600" dirty="0">
              <a:solidFill>
                <a:schemeClr val="accent2">
                  <a:lumMod val="50000"/>
                </a:schemeClr>
              </a:solidFill>
              <a:cs typeface="mohammad bold art 1" pitchFamily="2" charset="-78"/>
            </a:endParaRPr>
          </a:p>
        </p:txBody>
      </p:sp>
      <p:sp>
        <p:nvSpPr>
          <p:cNvPr id="8" name="Rectangle 7"/>
          <p:cNvSpPr/>
          <p:nvPr/>
        </p:nvSpPr>
        <p:spPr>
          <a:xfrm>
            <a:off x="228600" y="1098416"/>
            <a:ext cx="8604408" cy="5098512"/>
          </a:xfrm>
          <a:prstGeom prst="rect">
            <a:avLst/>
          </a:prstGeom>
        </p:spPr>
        <p:txBody>
          <a:bodyPr wrap="square">
            <a:spAutoFit/>
          </a:bodyPr>
          <a:lstStyle/>
          <a:p>
            <a:pPr marL="365760" indent="-365760" algn="just" rtl="1">
              <a:lnSpc>
                <a:spcPct val="115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نظمت اللائحة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التنفيذية الجديدة </a:t>
            </a:r>
            <a:r>
              <a:rPr lang="ar-KW" sz="2500" dirty="0">
                <a:solidFill>
                  <a:schemeClr val="tx2">
                    <a:lumMod val="50000"/>
                  </a:schemeClr>
                </a:solidFill>
                <a:latin typeface="Simplified Arabic" panose="02020603050405020304" pitchFamily="18" charset="-78"/>
                <a:ea typeface="Times New Roman" panose="02020603050405020304" pitchFamily="18" charset="0"/>
                <a:cs typeface="mohammad bold art 1" pitchFamily="2" charset="-78"/>
              </a:rPr>
              <a:t>للقانون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رقم </a:t>
            </a:r>
            <a:r>
              <a:rPr lang="ar-KW" sz="2500" dirty="0">
                <a:solidFill>
                  <a:schemeClr val="tx2">
                    <a:lumMod val="50000"/>
                  </a:schemeClr>
                </a:solidFill>
                <a:latin typeface="Simplified Arabic" panose="02020603050405020304" pitchFamily="18" charset="-78"/>
                <a:ea typeface="Times New Roman" panose="02020603050405020304" pitchFamily="18" charset="0"/>
                <a:cs typeface="mohammad bold art 1" pitchFamily="2" charset="-78"/>
              </a:rPr>
              <a:t>(7) لسنة </a:t>
            </a:r>
            <a:r>
              <a:rPr lang="ar-KW" sz="2500" dirty="0" smtClean="0">
                <a:solidFill>
                  <a:schemeClr val="tx2">
                    <a:lumMod val="50000"/>
                  </a:schemeClr>
                </a:solidFill>
                <a:latin typeface="Simplified Arabic" panose="02020603050405020304" pitchFamily="18" charset="-78"/>
                <a:ea typeface="Times New Roman" panose="02020603050405020304" pitchFamily="18" charset="0"/>
                <a:cs typeface="mohammad bold art 1" pitchFamily="2" charset="-78"/>
              </a:rPr>
              <a:t>2010،  15 حالة إعفاء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الاستحواذ الإلزامي، كما أنها نظمت نسبة البيع والشراء المسموح بها للمسيطر على أي شركة مدرجة وذلك تماشيا ًمع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واقع سوق الكويت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آخذين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في الاعتبار أفضل الممارسات العالمية (لمزيد من الإيضاح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انظر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اللائحة التنفيذية – الكتاب التاسع، الاندماج والاستحواذ المادة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3-5-1 و 3-6).</a:t>
            </a:r>
          </a:p>
          <a:p>
            <a:pPr marL="365760" indent="-365760" algn="just" rtl="1">
              <a:lnSpc>
                <a:spcPct val="115000"/>
              </a:lnSpc>
              <a:spcAft>
                <a:spcPts val="6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استحدثت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اللائحة التنفيذية الجديدة لهيئة أسواق المال كتابا ً خاصا ً بشأن حوكمة الشركات والذي تقوم أحكامه على مبدأ الالتزام أو التفسير. وبمعنى آخر، أصبح هناك تدرجا ً سليما ً في تطبيق قواعد الحوكمة (لمزيد من الإيضاح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انظر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اللائحة التنفيذية – الكتاب الخامس عشر، حوكمة الشركات).</a:t>
            </a:r>
            <a:endPar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2289056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831260"/>
            <a:ext cx="6126480" cy="52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22</a:t>
            </a:fld>
            <a:endParaRPr lang="en-US" b="1" dirty="0">
              <a:latin typeface="Times New Roman" pitchFamily="18" charset="0"/>
              <a:cs typeface="Times New Roman" pitchFamily="18" charset="0"/>
            </a:endParaRPr>
          </a:p>
        </p:txBody>
      </p:sp>
      <p:sp>
        <p:nvSpPr>
          <p:cNvPr id="12" name="Title 1"/>
          <p:cNvSpPr txBox="1">
            <a:spLocks/>
          </p:cNvSpPr>
          <p:nvPr/>
        </p:nvSpPr>
        <p:spPr>
          <a:xfrm>
            <a:off x="2801889" y="57685"/>
            <a:ext cx="603731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ثالثا ً: تقييم الوضع المالي للشركات المنسحبة </a:t>
            </a:r>
            <a:endParaRPr lang="en-US" sz="2600" dirty="0">
              <a:solidFill>
                <a:schemeClr val="accent2">
                  <a:lumMod val="50000"/>
                </a:schemeClr>
              </a:solidFill>
              <a:cs typeface="mohammad bold art 1" pitchFamily="2" charset="-78"/>
            </a:endParaRPr>
          </a:p>
        </p:txBody>
      </p:sp>
      <p:sp>
        <p:nvSpPr>
          <p:cNvPr id="3" name="Rectangle 2"/>
          <p:cNvSpPr/>
          <p:nvPr/>
        </p:nvSpPr>
        <p:spPr>
          <a:xfrm>
            <a:off x="152400" y="1066800"/>
            <a:ext cx="8763000" cy="5651547"/>
          </a:xfrm>
          <a:prstGeom prst="rect">
            <a:avLst/>
          </a:prstGeom>
        </p:spPr>
        <p:txBody>
          <a:bodyPr wrap="square">
            <a:spAutoFit/>
          </a:bodyPr>
          <a:lstStyle/>
          <a:p>
            <a:pPr marL="365760" indent="-365760" algn="just" rtl="1">
              <a:lnSpc>
                <a:spcPct val="115000"/>
              </a:lnSpc>
              <a:spcAft>
                <a:spcPts val="18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تم تقييم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الوضع المالي للشركات المنسحبة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اختياريا ً، وقد استند التقييم على مؤشرات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مالية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مشتقة من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الميزانيات العامة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عن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السنة المالية التي سبقت انسحابها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البورصة.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وتندرج المؤشرات المالية تحت ثلاثة فئات رئيسية، هي: مؤشرات السيولة والدين ومؤشرات الكفاءة ومؤشرات الربحية.</a:t>
            </a:r>
            <a:r>
              <a:rPr lang="ar-KW" sz="2500" u="sng"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 </a:t>
            </a:r>
          </a:p>
          <a:p>
            <a:pPr marL="365760" indent="-365760" algn="just" rtl="1">
              <a:lnSpc>
                <a:spcPct val="115000"/>
              </a:lnSpc>
              <a:spcBef>
                <a:spcPts val="300"/>
              </a:spcBef>
              <a:spcAft>
                <a:spcPts val="6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أوضحت النتائج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العديد من الشركات المنسحبة كان لديها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وضع مالي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ضعيف قبل انسحابها، في حين كانت هناك بعض الشركات الأخرى التي لديها وضع مالي معتدل/جيد قبل انسحابها. </a:t>
            </a:r>
          </a:p>
          <a:p>
            <a:pPr marL="365760" indent="-365760" algn="just" rtl="1">
              <a:lnSpc>
                <a:spcPct val="115000"/>
              </a:lnSpc>
              <a:spcBef>
                <a:spcPts val="300"/>
              </a:spcBef>
              <a:spcAft>
                <a:spcPts val="600"/>
              </a:spcAft>
              <a:buClr>
                <a:schemeClr val="accent2">
                  <a:lumMod val="50000"/>
                </a:schemeClr>
              </a:buClr>
              <a:buFont typeface="Wingdings" panose="05000000000000000000" pitchFamily="2" charset="2"/>
              <a:buChar char="v"/>
            </a:pPr>
            <a:endPar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algn="ctr" rtl="1">
              <a:lnSpc>
                <a:spcPct val="115000"/>
              </a:lnSpc>
              <a:spcBef>
                <a:spcPts val="1800"/>
              </a:spcBef>
              <a:buClr>
                <a:schemeClr val="accent2">
                  <a:lumMod val="50000"/>
                </a:schemeClr>
              </a:buClr>
            </a:pPr>
            <a:r>
              <a:rPr lang="ar-KW" sz="2500" b="1" dirty="0" smtClean="0">
                <a:solidFill>
                  <a:schemeClr val="accent3">
                    <a:lumMod val="50000"/>
                  </a:schemeClr>
                </a:solidFill>
                <a:latin typeface="Times New Roman" panose="02020603050405020304" pitchFamily="18" charset="0"/>
                <a:ea typeface="Times New Roman" panose="02020603050405020304" pitchFamily="18" charset="0"/>
                <a:cs typeface="mohammad bold art 1" pitchFamily="2" charset="-78"/>
              </a:rPr>
              <a:t>تماشى نتائج التقييم مع ما أوضحته الدراسات العلمية المعنية بظاهرة الانسحاب الاختياري </a:t>
            </a:r>
          </a:p>
        </p:txBody>
      </p:sp>
      <p:pic>
        <p:nvPicPr>
          <p:cNvPr id="4" name="Picture 3"/>
          <p:cNvPicPr>
            <a:picLocks noChangeAspect="1"/>
          </p:cNvPicPr>
          <p:nvPr/>
        </p:nvPicPr>
        <p:blipFill>
          <a:blip r:embed="rId6"/>
          <a:stretch>
            <a:fillRect/>
          </a:stretch>
        </p:blipFill>
        <p:spPr>
          <a:xfrm>
            <a:off x="4114800" y="5077919"/>
            <a:ext cx="548688" cy="560881"/>
          </a:xfrm>
          <a:prstGeom prst="rect">
            <a:avLst/>
          </a:prstGeom>
        </p:spPr>
      </p:pic>
    </p:spTree>
    <p:extLst>
      <p:ext uri="{BB962C8B-B14F-4D97-AF65-F5344CB8AC3E}">
        <p14:creationId xmlns:p14="http://schemas.microsoft.com/office/powerpoint/2010/main" val="3386644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31720" y="831260"/>
            <a:ext cx="6583680" cy="56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23</a:t>
            </a:fld>
            <a:endParaRPr lang="en-US" b="1" dirty="0">
              <a:latin typeface="Times New Roman" pitchFamily="18" charset="0"/>
              <a:cs typeface="Times New Roman" pitchFamily="18" charset="0"/>
            </a:endParaRPr>
          </a:p>
        </p:txBody>
      </p:sp>
      <p:sp>
        <p:nvSpPr>
          <p:cNvPr id="12" name="Title 1"/>
          <p:cNvSpPr txBox="1">
            <a:spLocks/>
          </p:cNvSpPr>
          <p:nvPr/>
        </p:nvSpPr>
        <p:spPr>
          <a:xfrm>
            <a:off x="2209799" y="57685"/>
            <a:ext cx="67818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ثالثا ً... الآثار المترتبة من الانسحاب الاختياري </a:t>
            </a:r>
            <a:endParaRPr lang="en-US" sz="2600" dirty="0">
              <a:solidFill>
                <a:schemeClr val="accent2">
                  <a:lumMod val="50000"/>
                </a:schemeClr>
              </a:solidFill>
              <a:cs typeface="mohammad bold art 1" pitchFamily="2" charset="-78"/>
            </a:endParaRPr>
          </a:p>
        </p:txBody>
      </p:sp>
      <p:sp>
        <p:nvSpPr>
          <p:cNvPr id="3" name="Rectangle 2"/>
          <p:cNvSpPr/>
          <p:nvPr/>
        </p:nvSpPr>
        <p:spPr>
          <a:xfrm>
            <a:off x="228600" y="914400"/>
            <a:ext cx="8763000" cy="6228628"/>
          </a:xfrm>
          <a:prstGeom prst="rect">
            <a:avLst/>
          </a:prstGeom>
        </p:spPr>
        <p:txBody>
          <a:bodyPr wrap="square">
            <a:spAutoFit/>
          </a:bodyPr>
          <a:lstStyle/>
          <a:p>
            <a:pPr marL="365760" indent="-365760" algn="just" rtl="1">
              <a:lnSpc>
                <a:spcPct val="115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مثلت القيم السوقية </a:t>
            </a:r>
            <a:r>
              <a:rPr lang="ar-KW" sz="2500" dirty="0" smtClean="0">
                <a:solidFill>
                  <a:schemeClr val="tx2">
                    <a:lumMod val="50000"/>
                  </a:schemeClr>
                </a:solidFill>
                <a:cs typeface="mohammad bold art 1" pitchFamily="2" charset="-78"/>
              </a:rPr>
              <a:t>لكافة الشركات </a:t>
            </a:r>
            <a:r>
              <a:rPr lang="ar-KW" sz="2500" dirty="0">
                <a:solidFill>
                  <a:schemeClr val="tx2">
                    <a:lumMod val="50000"/>
                  </a:schemeClr>
                </a:solidFill>
                <a:cs typeface="mohammad bold art 1" pitchFamily="2" charset="-78"/>
              </a:rPr>
              <a:t>المنسحبة </a:t>
            </a:r>
            <a:r>
              <a:rPr lang="ar-KW" sz="2500" dirty="0" smtClean="0">
                <a:solidFill>
                  <a:schemeClr val="tx2">
                    <a:lumMod val="50000"/>
                  </a:schemeClr>
                </a:solidFill>
                <a:cs typeface="mohammad bold art 1" pitchFamily="2" charset="-78"/>
              </a:rPr>
              <a:t>ما </a:t>
            </a:r>
            <a:r>
              <a:rPr lang="ar-KW" sz="2500" dirty="0">
                <a:solidFill>
                  <a:schemeClr val="tx2">
                    <a:lumMod val="50000"/>
                  </a:schemeClr>
                </a:solidFill>
                <a:cs typeface="mohammad bold art 1" pitchFamily="2" charset="-78"/>
              </a:rPr>
              <a:t>نسبته </a:t>
            </a:r>
            <a:r>
              <a:rPr lang="ar-KW" sz="2500" dirty="0" smtClean="0">
                <a:solidFill>
                  <a:schemeClr val="tx2">
                    <a:lumMod val="50000"/>
                  </a:schemeClr>
                </a:solidFill>
                <a:cs typeface="mohammad bold art 1" pitchFamily="2" charset="-78"/>
              </a:rPr>
              <a:t>1.8% </a:t>
            </a:r>
            <a:r>
              <a:rPr lang="ar-KW" sz="2500" dirty="0">
                <a:solidFill>
                  <a:schemeClr val="tx2">
                    <a:lumMod val="50000"/>
                  </a:schemeClr>
                </a:solidFill>
                <a:cs typeface="mohammad bold art 1" pitchFamily="2" charset="-78"/>
              </a:rPr>
              <a:t>فقط من </a:t>
            </a:r>
            <a:r>
              <a:rPr lang="ar-KW" sz="2500" u="sng" dirty="0">
                <a:solidFill>
                  <a:schemeClr val="tx2">
                    <a:lumMod val="50000"/>
                  </a:schemeClr>
                </a:solidFill>
                <a:cs typeface="mohammad bold art 1" pitchFamily="2" charset="-78"/>
              </a:rPr>
              <a:t>متوسط</a:t>
            </a:r>
            <a:r>
              <a:rPr lang="ar-KW" sz="2500" dirty="0">
                <a:solidFill>
                  <a:schemeClr val="tx2">
                    <a:lumMod val="50000"/>
                  </a:schemeClr>
                </a:solidFill>
                <a:cs typeface="mohammad bold art 1" pitchFamily="2" charset="-78"/>
              </a:rPr>
              <a:t> إجمالي القيمة السوقية لجميع الشركات المدرجة في </a:t>
            </a:r>
            <a:r>
              <a:rPr lang="ar-KW" sz="2500" dirty="0" smtClean="0">
                <a:solidFill>
                  <a:schemeClr val="tx2">
                    <a:lumMod val="50000"/>
                  </a:schemeClr>
                </a:solidFill>
                <a:cs typeface="mohammad bold art 1" pitchFamily="2" charset="-78"/>
              </a:rPr>
              <a:t>البورصة للفترة </a:t>
            </a:r>
            <a:r>
              <a:rPr lang="ar-KW" sz="2500" dirty="0">
                <a:solidFill>
                  <a:schemeClr val="tx2">
                    <a:lumMod val="50000"/>
                  </a:schemeClr>
                </a:solidFill>
                <a:cs typeface="mohammad bold art 1" pitchFamily="2" charset="-78"/>
              </a:rPr>
              <a:t>من 2011 إلى </a:t>
            </a:r>
            <a:r>
              <a:rPr lang="ar-KW" sz="2500" dirty="0" smtClean="0">
                <a:solidFill>
                  <a:schemeClr val="tx2">
                    <a:lumMod val="50000"/>
                  </a:schemeClr>
                </a:solidFill>
                <a:cs typeface="mohammad bold art 1" pitchFamily="2" charset="-78"/>
              </a:rPr>
              <a:t>2016.</a:t>
            </a:r>
          </a:p>
          <a:p>
            <a:pPr marL="365760" indent="-365760" algn="just" rtl="1">
              <a:lnSpc>
                <a:spcPct val="115000"/>
              </a:lnSpc>
              <a:spcAft>
                <a:spcPts val="600"/>
              </a:spcAft>
              <a:buClr>
                <a:schemeClr val="accent2">
                  <a:lumMod val="50000"/>
                </a:schemeClr>
              </a:buClr>
              <a:buFont typeface="Wingdings" panose="05000000000000000000" pitchFamily="2" charset="2"/>
              <a:buChar char="v"/>
            </a:pPr>
            <a:r>
              <a:rPr lang="ar-KW" sz="2500" dirty="0" smtClean="0">
                <a:solidFill>
                  <a:schemeClr val="tx2">
                    <a:lumMod val="50000"/>
                  </a:schemeClr>
                </a:solidFill>
                <a:cs typeface="mohammad bold art 1" pitchFamily="2" charset="-78"/>
              </a:rPr>
              <a:t>شكلت كميات </a:t>
            </a:r>
            <a:r>
              <a:rPr lang="ar-KW" sz="2500" dirty="0">
                <a:solidFill>
                  <a:schemeClr val="tx2">
                    <a:lumMod val="50000"/>
                  </a:schemeClr>
                </a:solidFill>
                <a:cs typeface="mohammad bold art 1" pitchFamily="2" charset="-78"/>
              </a:rPr>
              <a:t>وقيم التداول السنوي </a:t>
            </a:r>
            <a:r>
              <a:rPr lang="ar-KW" sz="2500" dirty="0" smtClean="0">
                <a:solidFill>
                  <a:schemeClr val="tx2">
                    <a:lumMod val="50000"/>
                  </a:schemeClr>
                </a:solidFill>
                <a:cs typeface="mohammad bold art 1" pitchFamily="2" charset="-78"/>
              </a:rPr>
              <a:t>للشركات </a:t>
            </a:r>
            <a:r>
              <a:rPr lang="ar-KW" sz="2500" dirty="0">
                <a:solidFill>
                  <a:schemeClr val="tx2">
                    <a:lumMod val="50000"/>
                  </a:schemeClr>
                </a:solidFill>
                <a:cs typeface="mohammad bold art 1" pitchFamily="2" charset="-78"/>
              </a:rPr>
              <a:t>المنسحبة مجتمعة ما </a:t>
            </a:r>
            <a:r>
              <a:rPr lang="ar-KW" sz="2500" dirty="0" smtClean="0">
                <a:solidFill>
                  <a:schemeClr val="tx2">
                    <a:lumMod val="50000"/>
                  </a:schemeClr>
                </a:solidFill>
                <a:cs typeface="mohammad bold art 1" pitchFamily="2" charset="-78"/>
              </a:rPr>
              <a:t>نسبته </a:t>
            </a:r>
            <a:r>
              <a:rPr lang="ar-KW" sz="2500" dirty="0">
                <a:solidFill>
                  <a:schemeClr val="tx2">
                    <a:lumMod val="50000"/>
                  </a:schemeClr>
                </a:solidFill>
                <a:cs typeface="mohammad bold art 1" pitchFamily="2" charset="-78"/>
              </a:rPr>
              <a:t>1.2% و 0.6% من متوسط </a:t>
            </a:r>
            <a:r>
              <a:rPr lang="ar-KW" sz="2500" dirty="0" smtClean="0">
                <a:solidFill>
                  <a:schemeClr val="tx2">
                    <a:lumMod val="50000"/>
                  </a:schemeClr>
                </a:solidFill>
                <a:cs typeface="mohammad bold art 1" pitchFamily="2" charset="-78"/>
              </a:rPr>
              <a:t>الإجمالي السنوي لكميات </a:t>
            </a:r>
            <a:r>
              <a:rPr lang="ar-KW" sz="2500" dirty="0">
                <a:solidFill>
                  <a:schemeClr val="tx2">
                    <a:lumMod val="50000"/>
                  </a:schemeClr>
                </a:solidFill>
                <a:cs typeface="mohammad bold art 1" pitchFamily="2" charset="-78"/>
              </a:rPr>
              <a:t>وقيم التداول في السوق </a:t>
            </a:r>
            <a:r>
              <a:rPr lang="ar-KW" sz="2500" dirty="0" smtClean="0">
                <a:solidFill>
                  <a:schemeClr val="tx2">
                    <a:lumMod val="50000"/>
                  </a:schemeClr>
                </a:solidFill>
                <a:cs typeface="mohammad bold art 1" pitchFamily="2" charset="-78"/>
              </a:rPr>
              <a:t>ككل.</a:t>
            </a:r>
          </a:p>
          <a:p>
            <a:pPr marL="365760" indent="-365760" algn="just" rtl="1">
              <a:lnSpc>
                <a:spcPct val="115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لن يؤثر الانسحاب الاختياري للشركات على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أداء الاقتصاد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الكويتي. حيث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أن مساهمة أي منشأة أو شركة إنتاجية في الناتج المحلي الإجمالي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تقاس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بمقدار القيمة الصافية التي أضافتها هذه المنشأة أو الشركة إلى الناتج المحلي الإجمالي </a:t>
            </a:r>
            <a:r>
              <a:rPr lang="ar-KW" sz="2500" u="sng"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أو ما يعرف </a:t>
            </a:r>
            <a:r>
              <a:rPr lang="ar-KW" sz="2500"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بالقيمة </a:t>
            </a:r>
            <a:r>
              <a:rPr lang="ar-KW" sz="2500" u="sng"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المضافة</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هذه</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القيمة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المضافة سوف لن تتغير سواءً كانت الشركة مدرجة أم غير مدرجة في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بورصة الكويت للأوراق المالية.</a:t>
            </a:r>
            <a:endParaRPr lang="en-US" sz="2500" dirty="0">
              <a:solidFill>
                <a:srgbClr val="6F3505"/>
              </a:solidFill>
              <a:latin typeface="Times New Roman" panose="02020603050405020304" pitchFamily="18" charset="0"/>
              <a:ea typeface="Times New Roman" panose="02020603050405020304" pitchFamily="18" charset="0"/>
            </a:endParaRPr>
          </a:p>
          <a:p>
            <a:pPr marL="365760" indent="-365760" algn="just" rtl="1">
              <a:lnSpc>
                <a:spcPct val="115000"/>
              </a:lnSpc>
              <a:spcAft>
                <a:spcPts val="600"/>
              </a:spcAft>
              <a:buClr>
                <a:schemeClr val="accent2">
                  <a:lumMod val="50000"/>
                </a:schemeClr>
              </a:buClr>
              <a:buFont typeface="Wingdings" panose="05000000000000000000" pitchFamily="2" charset="2"/>
              <a:buChar char="v"/>
            </a:pPr>
            <a:endParaRPr lang="ar-KW" sz="2500" dirty="0" smtClean="0">
              <a:solidFill>
                <a:schemeClr val="tx2">
                  <a:lumMod val="50000"/>
                </a:schemeClr>
              </a:solidFill>
              <a:cs typeface="mohammad bold art 1" pitchFamily="2" charset="-78"/>
            </a:endParaRPr>
          </a:p>
        </p:txBody>
      </p:sp>
    </p:spTree>
    <p:extLst>
      <p:ext uri="{BB962C8B-B14F-4D97-AF65-F5344CB8AC3E}">
        <p14:creationId xmlns:p14="http://schemas.microsoft.com/office/powerpoint/2010/main" val="15408886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831260"/>
            <a:ext cx="6126480" cy="52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24</a:t>
            </a:fld>
            <a:endParaRPr lang="en-US" b="1" dirty="0">
              <a:latin typeface="Times New Roman" pitchFamily="18" charset="0"/>
              <a:cs typeface="Times New Roman" pitchFamily="18" charset="0"/>
            </a:endParaRPr>
          </a:p>
        </p:txBody>
      </p:sp>
      <p:sp>
        <p:nvSpPr>
          <p:cNvPr id="12" name="Title 1"/>
          <p:cNvSpPr txBox="1">
            <a:spLocks/>
          </p:cNvSpPr>
          <p:nvPr/>
        </p:nvSpPr>
        <p:spPr>
          <a:xfrm>
            <a:off x="2362200" y="57685"/>
            <a:ext cx="647700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ثالثا ً...</a:t>
            </a:r>
            <a:endParaRPr lang="en-US" sz="2600" dirty="0">
              <a:solidFill>
                <a:schemeClr val="accent2">
                  <a:lumMod val="50000"/>
                </a:schemeClr>
              </a:solidFill>
              <a:cs typeface="mohammad bold art 1" pitchFamily="2" charset="-78"/>
            </a:endParaRPr>
          </a:p>
        </p:txBody>
      </p:sp>
      <p:sp>
        <p:nvSpPr>
          <p:cNvPr id="3" name="Rectangle 2"/>
          <p:cNvSpPr/>
          <p:nvPr/>
        </p:nvSpPr>
        <p:spPr>
          <a:xfrm>
            <a:off x="228601" y="990600"/>
            <a:ext cx="8530384" cy="5540940"/>
          </a:xfrm>
          <a:prstGeom prst="rect">
            <a:avLst/>
          </a:prstGeom>
        </p:spPr>
        <p:txBody>
          <a:bodyPr wrap="square">
            <a:spAutoFit/>
          </a:bodyPr>
          <a:lstStyle/>
          <a:p>
            <a:pPr marL="365760" indent="-365760" algn="just" rtl="1">
              <a:lnSpc>
                <a:spcPct val="115000"/>
              </a:lnSpc>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ومن ناحية أخرى</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قد يضر الانسحاب الاختياري لأي شركة مساهمة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البورصة بمصالح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صغار المساهمين فيها نظراً لصعوبة التخارج من ملكياتهم في أسهم الشركة. حيث لن يتمكن صغار المساهمين من بيع أسهمهم إلا من خلال سوق التداول خارج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المقصورة.</a:t>
            </a:r>
          </a:p>
          <a:p>
            <a:pPr marL="365760" algn="just" rtl="1">
              <a:lnSpc>
                <a:spcPct val="115000"/>
              </a:lnSpc>
            </a:pP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ولضمان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حقوق صغار المساهمين فقد أجازت هيئة أسواق المال في حالة موافقة الجمعية العامة على طلب الانسحاب من الإدراج أن يبادر مجلس إدارة الشركة بتوفير عرض من قبل طرف أو أكثر من ملاك الشركة أو من أطراف خارجية لشراء الأسهم من المساهمين الآخرين الراغبين بالبيع قبل الانسحاب من الإدراج، على أن يكون سعر الشراء يعادل متوسط سعر السهم لمدة ستة أشهر سابقة لتوصية مجلس الإدارة على طلب الانسحاب من الإدراج، وعلى أن تتم عملية الشراء قبل التاريخ الفعلي للانسحاب</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a:t>
            </a:r>
            <a:endParaRPr lang="en-US" sz="2500" dirty="0">
              <a:solidFill>
                <a:srgbClr val="6F3505"/>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406162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2400" y="102792"/>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831260"/>
            <a:ext cx="6126480" cy="52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382000" y="6569075"/>
            <a:ext cx="376985" cy="365125"/>
          </a:xfrm>
        </p:spPr>
        <p:txBody>
          <a:bodyPr/>
          <a:lstStyle/>
          <a:p>
            <a:fld id="{F9836BBA-1BD7-4313-BE0D-A1F9E859EC5C}" type="slidenum">
              <a:rPr lang="en-US" b="1" smtClean="0">
                <a:latin typeface="Times New Roman" pitchFamily="18" charset="0"/>
                <a:cs typeface="Times New Roman" pitchFamily="18" charset="0"/>
              </a:rPr>
              <a:t>25</a:t>
            </a:fld>
            <a:endParaRPr lang="en-US" b="1" dirty="0">
              <a:latin typeface="Times New Roman" pitchFamily="18" charset="0"/>
              <a:cs typeface="Times New Roman" pitchFamily="18" charset="0"/>
            </a:endParaRPr>
          </a:p>
        </p:txBody>
      </p:sp>
      <p:sp>
        <p:nvSpPr>
          <p:cNvPr id="12" name="Title 1"/>
          <p:cNvSpPr txBox="1">
            <a:spLocks/>
          </p:cNvSpPr>
          <p:nvPr/>
        </p:nvSpPr>
        <p:spPr>
          <a:xfrm>
            <a:off x="2362200" y="57685"/>
            <a:ext cx="6477001" cy="757200"/>
          </a:xfrm>
          <a:prstGeom prst="rect">
            <a:avLst/>
          </a:prstGeom>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ثالثا ً ...</a:t>
            </a:r>
            <a:endParaRPr lang="en-US" sz="2600" dirty="0">
              <a:solidFill>
                <a:schemeClr val="accent2">
                  <a:lumMod val="50000"/>
                </a:schemeClr>
              </a:solidFill>
              <a:cs typeface="mohammad bold art 1" pitchFamily="2" charset="-78"/>
            </a:endParaRPr>
          </a:p>
        </p:txBody>
      </p:sp>
      <p:sp>
        <p:nvSpPr>
          <p:cNvPr id="4" name="Rectangle 3"/>
          <p:cNvSpPr/>
          <p:nvPr/>
        </p:nvSpPr>
        <p:spPr>
          <a:xfrm>
            <a:off x="304800" y="1100143"/>
            <a:ext cx="8564880" cy="1405193"/>
          </a:xfrm>
          <a:prstGeom prst="rect">
            <a:avLst/>
          </a:prstGeom>
        </p:spPr>
        <p:txBody>
          <a:bodyPr wrap="square">
            <a:spAutoFit/>
          </a:bodyPr>
          <a:lstStyle/>
          <a:p>
            <a:pPr marL="365760" indent="-365760" algn="just" rtl="1">
              <a:lnSpc>
                <a:spcPct val="115000"/>
              </a:lnSpc>
              <a:spcBef>
                <a:spcPts val="1200"/>
              </a:spcBef>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cs typeface="mohammad bold art 1" pitchFamily="2" charset="-78"/>
              </a:rPr>
              <a:t>تم مؤخراً إدراج ثلاث </a:t>
            </a:r>
            <a:r>
              <a:rPr lang="ar-KW" sz="2500" dirty="0">
                <a:solidFill>
                  <a:schemeClr val="tx2">
                    <a:lumMod val="50000"/>
                  </a:schemeClr>
                </a:solidFill>
                <a:cs typeface="mohammad bold art 1" pitchFamily="2" charset="-78"/>
              </a:rPr>
              <a:t>شركات </a:t>
            </a:r>
            <a:r>
              <a:rPr lang="ar-KW" sz="2500" dirty="0" smtClean="0">
                <a:solidFill>
                  <a:schemeClr val="tx2">
                    <a:lumMod val="50000"/>
                  </a:schemeClr>
                </a:solidFill>
                <a:cs typeface="mohammad bold art 1" pitchFamily="2" charset="-78"/>
              </a:rPr>
              <a:t>كبرى، </a:t>
            </a:r>
            <a:r>
              <a:rPr lang="ar-KW" sz="2500" dirty="0">
                <a:solidFill>
                  <a:schemeClr val="tx2">
                    <a:lumMod val="50000"/>
                  </a:schemeClr>
                </a:solidFill>
                <a:cs typeface="mohammad bold art 1" pitchFamily="2" charset="-78"/>
              </a:rPr>
              <a:t>بنك وربة وشركة الاتصالات الكويتية وشركة ميزان القابضة، ويبلغ إجمالي قيمها السوقية حاليا ً ما يقارب </a:t>
            </a:r>
            <a:r>
              <a:rPr lang="ar-KW" sz="2500" dirty="0" smtClean="0">
                <a:solidFill>
                  <a:schemeClr val="tx2">
                    <a:lumMod val="50000"/>
                  </a:schemeClr>
                </a:solidFill>
                <a:cs typeface="mohammad bold art 1" pitchFamily="2" charset="-78"/>
              </a:rPr>
              <a:t>المليار </a:t>
            </a:r>
            <a:r>
              <a:rPr lang="ar-KW" sz="2500" dirty="0">
                <a:solidFill>
                  <a:schemeClr val="tx2">
                    <a:lumMod val="50000"/>
                  </a:schemeClr>
                </a:solidFill>
                <a:cs typeface="mohammad bold art 1" pitchFamily="2" charset="-78"/>
              </a:rPr>
              <a:t>دينار كويتي. </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997634" y="3687747"/>
            <a:ext cx="7179212" cy="2785378"/>
          </a:xfrm>
          <a:prstGeom prst="rect">
            <a:avLst/>
          </a:prstGeom>
        </p:spPr>
        <p:txBody>
          <a:bodyPr wrap="square">
            <a:spAutoFit/>
          </a:bodyPr>
          <a:lstStyle/>
          <a:p>
            <a:pPr algn="just" rtl="1"/>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تتمثل المنافع المتحققة من الإدراج في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سهولة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حصول الشركات على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رؤوس الأموال والتسهيلات الائتمانية من المستثمرين والمؤسسات المصرفية بهدف تطوير وتوسيع الأنشطة القائمة للشركة، إضافةً إلى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ذلك، استخدام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أسهم الشركة المسعرة في عمليات </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الاستحواذ </a:t>
            </a:r>
            <a:r>
              <a:rPr lang="ar-KW" sz="2500" dirty="0">
                <a:solidFill>
                  <a:srgbClr val="6F3505"/>
                </a:solidFill>
                <a:latin typeface="Times New Roman" panose="02020603050405020304" pitchFamily="18" charset="0"/>
                <a:ea typeface="Times New Roman" panose="02020603050405020304" pitchFamily="18" charset="0"/>
                <a:cs typeface="mohammad bold art 1" pitchFamily="2" charset="-78"/>
              </a:rPr>
              <a:t>الاختياري، وهي جميعها منافع تستحق أن تقوم الشركات بالإدراج لضمان حصولها</a:t>
            </a: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a:t>
            </a:r>
            <a:endParaRPr lang="en-US" sz="2500" dirty="0">
              <a:solidFill>
                <a:srgbClr val="6F3505"/>
              </a:solidFill>
            </a:endParaRPr>
          </a:p>
        </p:txBody>
      </p:sp>
      <p:sp>
        <p:nvSpPr>
          <p:cNvPr id="3" name="Down Arrow 2"/>
          <p:cNvSpPr/>
          <p:nvPr/>
        </p:nvSpPr>
        <p:spPr>
          <a:xfrm>
            <a:off x="4344924" y="2788703"/>
            <a:ext cx="484632" cy="737921"/>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944819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976064" y="2463031"/>
            <a:ext cx="7772400" cy="1470025"/>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rtl="1"/>
            <a:r>
              <a:rPr lang="ar-KW" sz="4000" b="1" dirty="0" smtClean="0">
                <a:solidFill>
                  <a:schemeClr val="tx2">
                    <a:lumMod val="50000"/>
                  </a:schemeClr>
                </a:solidFill>
                <a:cs typeface="+mn-cs"/>
              </a:rPr>
              <a:t>شــكــراً</a:t>
            </a:r>
            <a:r>
              <a:rPr lang="en-US" sz="4000" b="1" dirty="0" smtClean="0">
                <a:solidFill>
                  <a:schemeClr val="tx2">
                    <a:lumMod val="50000"/>
                  </a:schemeClr>
                </a:solidFill>
                <a:cs typeface="+mn-cs"/>
              </a:rPr>
              <a:t> </a:t>
            </a:r>
            <a:r>
              <a:rPr lang="ar-KW" sz="4000" b="1" dirty="0" smtClean="0">
                <a:solidFill>
                  <a:schemeClr val="tx2">
                    <a:lumMod val="50000"/>
                  </a:schemeClr>
                </a:solidFill>
                <a:cs typeface="+mn-cs"/>
              </a:rPr>
              <a:t> جزيلا ً</a:t>
            </a:r>
            <a:endParaRPr lang="en-GB" sz="4000" dirty="0">
              <a:solidFill>
                <a:schemeClr val="tx2">
                  <a:lumMod val="50000"/>
                </a:schemeClr>
              </a:solidFill>
            </a:endParaRPr>
          </a:p>
        </p:txBody>
      </p:sp>
      <p:pic>
        <p:nvPicPr>
          <p:cNvPr id="3" name="Picture 2"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4509279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1336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2640" y="831260"/>
            <a:ext cx="6949440" cy="59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3</a:t>
            </a:fld>
            <a:endParaRPr lang="en-US" b="1" dirty="0">
              <a:latin typeface="Times New Roman" pitchFamily="18" charset="0"/>
              <a:cs typeface="Times New Roman" pitchFamily="18" charset="0"/>
            </a:endParaRPr>
          </a:p>
        </p:txBody>
      </p:sp>
      <p:sp>
        <p:nvSpPr>
          <p:cNvPr id="12" name="Title 1"/>
          <p:cNvSpPr txBox="1">
            <a:spLocks/>
          </p:cNvSpPr>
          <p:nvPr/>
        </p:nvSpPr>
        <p:spPr>
          <a:xfrm>
            <a:off x="2057399" y="74060"/>
            <a:ext cx="70104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أولاً: الجانب التشريعي والتنظيمي – الانسحاب الاختياري</a:t>
            </a:r>
            <a:endParaRPr lang="en-US" sz="2600" dirty="0">
              <a:solidFill>
                <a:schemeClr val="accent2">
                  <a:lumMod val="50000"/>
                </a:schemeClr>
              </a:solidFill>
              <a:cs typeface="mohammad bold art 1" pitchFamily="2" charset="-78"/>
            </a:endParaRPr>
          </a:p>
        </p:txBody>
      </p:sp>
      <p:sp>
        <p:nvSpPr>
          <p:cNvPr id="9" name="Content Placeholder 2"/>
          <p:cNvSpPr txBox="1">
            <a:spLocks/>
          </p:cNvSpPr>
          <p:nvPr/>
        </p:nvSpPr>
        <p:spPr>
          <a:xfrm>
            <a:off x="152400" y="1139544"/>
            <a:ext cx="8720328" cy="550227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1" fontAlgn="base">
              <a:lnSpc>
                <a:spcPct val="120000"/>
              </a:lnSpc>
              <a:spcBef>
                <a:spcPct val="0"/>
              </a:spcBef>
              <a:spcAft>
                <a:spcPts val="1800"/>
              </a:spcAft>
              <a:buClr>
                <a:schemeClr val="accent2">
                  <a:lumMod val="50000"/>
                </a:schemeClr>
              </a:buClr>
              <a:buNone/>
            </a:pPr>
            <a:r>
              <a:rPr lang="ar-KW" sz="2500" b="1" u="sng"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الكتاب الثاني عشر – قواعد الإدراج</a:t>
            </a:r>
          </a:p>
          <a:p>
            <a:pPr marL="365760" indent="-365760" algn="just" rtl="1" fontAlgn="base">
              <a:lnSpc>
                <a:spcPct val="120000"/>
              </a:lnSpc>
              <a:spcBef>
                <a:spcPct val="0"/>
              </a:spcBef>
              <a:spcAft>
                <a:spcPts val="600"/>
              </a:spcAft>
              <a:buClr>
                <a:schemeClr val="accent2">
                  <a:lumMod val="50000"/>
                </a:schemeClr>
              </a:buClr>
              <a:buFont typeface="Wingdings" panose="05000000000000000000" pitchFamily="2" charset="2"/>
              <a:buChar char="v"/>
            </a:pP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يجوز لكل شركة مساهمة مدرجة أن تطلب إلغاء إدراج أسهمها من البورصة، وفق الشروط والإجراءات التالية:</a:t>
            </a:r>
            <a:endPar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rtl="1" fontAlgn="base">
              <a:lnSpc>
                <a:spcPct val="30000"/>
              </a:lnSpc>
              <a:spcBef>
                <a:spcPct val="0"/>
              </a:spcBef>
              <a:spcAft>
                <a:spcPts val="600"/>
              </a:spcAft>
              <a:buFont typeface="Arial" pitchFamily="34" charset="0"/>
              <a:buNone/>
            </a:pPr>
            <a:endParaRPr lang="ar-KW" sz="2500" dirty="0" smtClean="0">
              <a:solidFill>
                <a:schemeClr val="tx2">
                  <a:lumMod val="50000"/>
                </a:schemeClr>
              </a:solidFill>
              <a:latin typeface="Times New Roman" panose="02020603050405020304" pitchFamily="18" charset="0"/>
              <a:cs typeface="Times New Roman" panose="02020603050405020304" pitchFamily="18" charset="0"/>
            </a:endParaRPr>
          </a:p>
          <a:p>
            <a:pPr marL="548640" indent="-365760" algn="just" rtl="1" fontAlgn="base">
              <a:lnSpc>
                <a:spcPct val="120000"/>
              </a:lnSpc>
              <a:spcBef>
                <a:spcPct val="0"/>
              </a:spcBef>
              <a:spcAft>
                <a:spcPts val="1200"/>
              </a:spcAft>
              <a:buFont typeface="Arial" pitchFamily="34" charset="0"/>
              <a:buAutoNum type="arabicPeriod"/>
            </a:pPr>
            <a:r>
              <a:rPr lang="ar-KW" sz="2500" dirty="0" smtClean="0">
                <a:solidFill>
                  <a:schemeClr val="tx2">
                    <a:lumMod val="50000"/>
                  </a:schemeClr>
                </a:solidFill>
                <a:latin typeface="Times New Roman" panose="02020603050405020304" pitchFamily="18" charset="0"/>
                <a:cs typeface="mohammad bold art 1" pitchFamily="2" charset="-78"/>
              </a:rPr>
              <a:t>الافصاح في البورصة عن توصية مجلس إدارة الشركة بالانسحاب من البورصة مع ابداء الأسباب.</a:t>
            </a:r>
          </a:p>
          <a:p>
            <a:pPr marL="548640" indent="-365760" algn="just" rtl="1" fontAlgn="base">
              <a:lnSpc>
                <a:spcPct val="120000"/>
              </a:lnSpc>
              <a:spcBef>
                <a:spcPct val="0"/>
              </a:spcBef>
              <a:spcAft>
                <a:spcPts val="1200"/>
              </a:spcAft>
              <a:buFont typeface="Arial" pitchFamily="34" charset="0"/>
              <a:buAutoNum type="arabicPeriod"/>
            </a:pPr>
            <a:r>
              <a:rPr lang="ar-KW" sz="2500" dirty="0" smtClean="0">
                <a:solidFill>
                  <a:schemeClr val="tx2">
                    <a:lumMod val="50000"/>
                  </a:schemeClr>
                </a:solidFill>
                <a:latin typeface="Times New Roman" panose="02020603050405020304" pitchFamily="18" charset="0"/>
                <a:cs typeface="mohammad bold art 1" pitchFamily="2" charset="-78"/>
              </a:rPr>
              <a:t> الحصول على موافقة الجمعية العامة على الانسحاب.</a:t>
            </a:r>
          </a:p>
          <a:p>
            <a:pPr marL="548640" indent="-365760" algn="just" rtl="1" fontAlgn="base">
              <a:lnSpc>
                <a:spcPct val="120000"/>
              </a:lnSpc>
              <a:spcBef>
                <a:spcPct val="0"/>
              </a:spcBef>
              <a:spcAft>
                <a:spcPts val="1200"/>
              </a:spcAft>
              <a:buFont typeface="Arial" pitchFamily="34" charset="0"/>
              <a:buAutoNum type="arabicPeriod"/>
            </a:pPr>
            <a:r>
              <a:rPr lang="ar-KW" sz="2500" dirty="0" smtClean="0">
                <a:solidFill>
                  <a:schemeClr val="tx2">
                    <a:lumMod val="50000"/>
                  </a:schemeClr>
                </a:solidFill>
                <a:latin typeface="Times New Roman" panose="02020603050405020304" pitchFamily="18" charset="0"/>
                <a:cs typeface="mohammad bold art 1" pitchFamily="2" charset="-78"/>
              </a:rPr>
              <a:t> تزويد الهيئة بأسباب الانسحاب من الإدراج.</a:t>
            </a:r>
          </a:p>
          <a:p>
            <a:pPr marL="548640" indent="-365760" algn="just" rtl="1" fontAlgn="base">
              <a:lnSpc>
                <a:spcPct val="120000"/>
              </a:lnSpc>
              <a:spcBef>
                <a:spcPct val="0"/>
              </a:spcBef>
              <a:spcAft>
                <a:spcPts val="600"/>
              </a:spcAft>
              <a:buFont typeface="Arial" pitchFamily="34" charset="0"/>
              <a:buAutoNum type="arabicPeriod"/>
            </a:pPr>
            <a:r>
              <a:rPr lang="ar-KW" sz="2500" dirty="0" smtClean="0">
                <a:solidFill>
                  <a:schemeClr val="tx2">
                    <a:lumMod val="50000"/>
                  </a:schemeClr>
                </a:solidFill>
                <a:latin typeface="Times New Roman" panose="02020603050405020304" pitchFamily="18" charset="0"/>
                <a:cs typeface="mohammad bold art 1" pitchFamily="2" charset="-78"/>
              </a:rPr>
              <a:t> الحصول على موافقة الهيئة.</a:t>
            </a:r>
          </a:p>
          <a:p>
            <a:pPr marL="0" indent="0" algn="r" rtl="1" fontAlgn="base">
              <a:spcBef>
                <a:spcPct val="0"/>
              </a:spcBef>
              <a:spcAft>
                <a:spcPts val="600"/>
              </a:spcAft>
              <a:buFont typeface="Arial" pitchFamily="34" charset="0"/>
              <a:buNone/>
            </a:pPr>
            <a:endParaRPr lang="ar-KW" sz="2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1938419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4</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أولاً ... الانسحاب الاختياري</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381000" y="1234480"/>
            <a:ext cx="8480124"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8640" indent="-365760" algn="just" rtl="1" fontAlgn="base">
              <a:lnSpc>
                <a:spcPct val="120000"/>
              </a:lnSpc>
              <a:spcBef>
                <a:spcPct val="0"/>
              </a:spcBef>
              <a:spcAft>
                <a:spcPts val="1800"/>
              </a:spcAft>
              <a:buFont typeface="+mj-lt"/>
              <a:buAutoNum type="arabicPeriod" startAt="5"/>
            </a:pPr>
            <a:r>
              <a:rPr lang="ar-KW" sz="2500" dirty="0" smtClean="0">
                <a:solidFill>
                  <a:schemeClr val="tx2">
                    <a:lumMod val="50000"/>
                  </a:schemeClr>
                </a:solidFill>
                <a:latin typeface="Times New Roman" panose="02020603050405020304" pitchFamily="18" charset="0"/>
                <a:cs typeface="mohammad bold art 1" pitchFamily="2" charset="-78"/>
              </a:rPr>
              <a:t>تحديد تاريخ الانسحاب من البورصة بفترة لا تقل عن ستة أشهر من تاريخ موافقة الهيئة، ولا تحتسب ضمن هذه الفترة أي مدة ايقاف للتداول على السهم.</a:t>
            </a:r>
          </a:p>
          <a:p>
            <a:pPr marL="548640" indent="-365760" algn="just" rtl="1" fontAlgn="base">
              <a:lnSpc>
                <a:spcPct val="120000"/>
              </a:lnSpc>
              <a:spcBef>
                <a:spcPct val="0"/>
              </a:spcBef>
              <a:spcAft>
                <a:spcPts val="1800"/>
              </a:spcAft>
              <a:buFont typeface="+mj-lt"/>
              <a:buAutoNum type="arabicPeriod" startAt="5"/>
            </a:pPr>
            <a:r>
              <a:rPr lang="ar-KW" sz="2500" dirty="0" smtClean="0">
                <a:solidFill>
                  <a:schemeClr val="tx2">
                    <a:lumMod val="50000"/>
                  </a:schemeClr>
                </a:solidFill>
                <a:latin typeface="Times New Roman" panose="02020603050405020304" pitchFamily="18" charset="0"/>
                <a:cs typeface="mohammad bold art 1" pitchFamily="2" charset="-78"/>
              </a:rPr>
              <a:t> تزويد الهيئة بإقرار من الشركة بضمان سداد أية مبالغ أو التزامات تترتب على الشركة للبورصة عن فترة إدراجها في البورصة.</a:t>
            </a:r>
          </a:p>
          <a:p>
            <a:pPr marL="548640" indent="-365760" algn="just" rtl="1" fontAlgn="base">
              <a:lnSpc>
                <a:spcPct val="120000"/>
              </a:lnSpc>
              <a:spcBef>
                <a:spcPct val="0"/>
              </a:spcBef>
              <a:spcAft>
                <a:spcPts val="600"/>
              </a:spcAft>
              <a:buFont typeface="+mj-lt"/>
              <a:buAutoNum type="arabicPeriod" startAt="5"/>
            </a:pPr>
            <a:r>
              <a:rPr lang="ar-KW" sz="2500" dirty="0" smtClean="0">
                <a:solidFill>
                  <a:schemeClr val="tx2">
                    <a:lumMod val="50000"/>
                  </a:schemeClr>
                </a:solidFill>
                <a:latin typeface="Times New Roman" panose="02020603050405020304" pitchFamily="18" charset="0"/>
                <a:cs typeface="mohammad bold art 1" pitchFamily="2" charset="-78"/>
              </a:rPr>
              <a:t> التنسيق مع وكالة مقاصة بشأن سداد أية التزامات من قبل الشركة للمساهمين من أرباح نقدية وأسهم منح.</a:t>
            </a:r>
            <a:endParaRPr lang="en-US" sz="2500" dirty="0">
              <a:solidFill>
                <a:schemeClr val="tx2">
                  <a:lumMod val="50000"/>
                </a:schemeClr>
              </a:solidFill>
              <a:latin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35255519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5</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أولاً ... الانسحاب الاختياري</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228600" y="1291550"/>
            <a:ext cx="8686801" cy="4525963"/>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5760" indent="-365760" algn="just" rtl="1" fontAlgn="base">
              <a:lnSpc>
                <a:spcPct val="120000"/>
              </a:lnSpc>
              <a:spcBef>
                <a:spcPct val="0"/>
              </a:spcBef>
              <a:spcAft>
                <a:spcPts val="18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Calibri" pitchFamily="34" charset="0"/>
                <a:cs typeface="mohammad bold art 1" pitchFamily="2" charset="-78"/>
              </a:rPr>
              <a:t>في حال موافقة الهيئة على طلب الانسحاب من الإدراج يجوز لأي شخص أن يتقدم بعرض لشراء أسهم المساهمين الراغبين بالبيع قبل الانسحاب من الإدراج، على ألا يقل سعر الشراء عن متوسط سعر السهم لمدة ستة أشهر سابقة على افصاح مجلس الإدارة عن توصيته بالانسحاب من الإدراج. وتتم عملية الشراء قبل التاريخ الفعلي للانسحاب.</a:t>
            </a:r>
            <a:endParaRPr lang="en-US" sz="2500" dirty="0" smtClean="0">
              <a:solidFill>
                <a:schemeClr val="tx2">
                  <a:lumMod val="50000"/>
                </a:schemeClr>
              </a:solidFill>
              <a:latin typeface="Calibri" pitchFamily="34" charset="0"/>
              <a:cs typeface="mohammad bold art 1" pitchFamily="2" charset="-78"/>
            </a:endParaRPr>
          </a:p>
          <a:p>
            <a:pPr marL="365760" indent="-365760" algn="just" rtl="1" fontAlgn="base">
              <a:lnSpc>
                <a:spcPct val="120000"/>
              </a:lnSpc>
              <a:spcBef>
                <a:spcPct val="0"/>
              </a:spcBef>
              <a:spcAft>
                <a:spcPts val="1200"/>
              </a:spcAft>
              <a:buClr>
                <a:schemeClr val="accent2">
                  <a:lumMod val="50000"/>
                </a:schemeClr>
              </a:buClr>
              <a:buFont typeface="Wingdings" panose="05000000000000000000" pitchFamily="2" charset="2"/>
              <a:buChar char="v"/>
            </a:pPr>
            <a:r>
              <a:rPr lang="ar-KW" sz="2500" dirty="0" smtClean="0">
                <a:solidFill>
                  <a:schemeClr val="tx2">
                    <a:lumMod val="50000"/>
                  </a:schemeClr>
                </a:solidFill>
                <a:latin typeface="Calibri" pitchFamily="34" charset="0"/>
                <a:cs typeface="mohammad bold art 1" pitchFamily="2" charset="-78"/>
              </a:rPr>
              <a:t>وتحدد البورصة القواعد التنظيمية لهذه العملية.</a:t>
            </a:r>
          </a:p>
          <a:p>
            <a:pPr marL="0" indent="0" algn="r" rtl="1" fontAlgn="base">
              <a:spcBef>
                <a:spcPct val="0"/>
              </a:spcBef>
              <a:spcAft>
                <a:spcPts val="600"/>
              </a:spcAft>
              <a:buFont typeface="Arial" pitchFamily="34" charset="0"/>
              <a:buNone/>
            </a:pPr>
            <a:endParaRPr lang="ar-KW" sz="2500" b="1" dirty="0" smtClean="0">
              <a:solidFill>
                <a:schemeClr val="tx2">
                  <a:lumMod val="50000"/>
                </a:schemeClr>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smtClean="0">
              <a:solidFill>
                <a:schemeClr val="tx2"/>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528925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6</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أولاً ... قضايا تشريعية أخرى</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230179" y="1143000"/>
            <a:ext cx="8669981" cy="5105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5760" indent="-365760" algn="just" rtl="1" fontAlgn="base">
              <a:lnSpc>
                <a:spcPct val="120000"/>
              </a:lnSpc>
              <a:spcBef>
                <a:spcPct val="0"/>
              </a:spcBef>
              <a:spcAft>
                <a:spcPts val="1800"/>
              </a:spcAft>
              <a:buClr>
                <a:schemeClr val="accent2">
                  <a:lumMod val="50000"/>
                </a:schemeClr>
              </a:buClr>
              <a:buFont typeface="Wingdings" panose="05000000000000000000" pitchFamily="2" charset="2"/>
              <a:buChar char="v"/>
            </a:pPr>
            <a:r>
              <a:rPr lang="ar-KW" sz="2500" b="1"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ن</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ص البندان  </a:t>
            </a:r>
            <a:r>
              <a:rPr lang="ar-KW" sz="2500" b="1"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1</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و </a:t>
            </a:r>
            <a:r>
              <a:rPr lang="ar-KW" sz="2500" b="1"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3</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من المادة (1-11) من الكتاب الثاني عشر- قواعد الإدراج على الآتي:</a:t>
            </a:r>
            <a:endParaRPr lang="en-US"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548640" indent="-365760" algn="just" rtl="1" fontAlgn="base">
              <a:lnSpc>
                <a:spcPct val="120000"/>
              </a:lnSpc>
              <a:spcBef>
                <a:spcPct val="0"/>
              </a:spcBef>
              <a:spcAft>
                <a:spcPts val="1800"/>
              </a:spcAft>
              <a:buClr>
                <a:schemeClr val="accent3">
                  <a:lumMod val="50000"/>
                </a:schemeClr>
              </a:buClr>
              <a:buFont typeface="Wingdings" panose="05000000000000000000" pitchFamily="2" charset="2"/>
              <a:buChar char="Ø"/>
            </a:pPr>
            <a:r>
              <a:rPr lang="ar-KW" sz="2500" b="1"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البند 1:</a:t>
            </a:r>
          </a:p>
          <a:p>
            <a:pPr marL="457200" indent="-457200" algn="just" rtl="1" fontAlgn="base">
              <a:lnSpc>
                <a:spcPct val="120000"/>
              </a:lnSpc>
              <a:spcBef>
                <a:spcPct val="0"/>
              </a:spcBef>
              <a:spcAft>
                <a:spcPts val="1200"/>
              </a:spcAft>
              <a:buClr>
                <a:schemeClr val="accent2">
                  <a:lumMod val="50000"/>
                </a:schemeClr>
              </a:buClr>
              <a:buNone/>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يقدم طلب الإدراج أو الانسحاب أو طلب نقل الإدراج بين السوق الموازي إلى السوق الرئيسي وفقاً للنموذج الذي تضعه الهيئة لهذا الغرض، على أن يرفق بالطلب كافة المستندات والمعلومات المبيّنة في هذه اللائحة، ويسدد الرسم المقرر لذلك. ويجوز للهيئة، في أي وقت بعد استلامها للطلب أن تطلب معلومات أو مستندات إضافية تراها ضرورية للبت في الطلب</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endParaRPr lang="ar-KW" sz="2500" b="1" dirty="0" smtClean="0">
              <a:solidFill>
                <a:schemeClr val="tx2">
                  <a:lumMod val="50000"/>
                </a:schemeClr>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6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878755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7</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أولاً ... قضايا تشريعية أخرى</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320041" y="969021"/>
            <a:ext cx="8671560" cy="58674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8640" indent="-365760" algn="just" rtl="1" fontAlgn="base">
              <a:lnSpc>
                <a:spcPct val="120000"/>
              </a:lnSpc>
              <a:spcBef>
                <a:spcPct val="0"/>
              </a:spcBef>
              <a:spcAft>
                <a:spcPts val="600"/>
              </a:spcAft>
              <a:buClr>
                <a:schemeClr val="accent3">
                  <a:lumMod val="50000"/>
                </a:schemeClr>
              </a:buClr>
              <a:buFont typeface="Wingdings" panose="05000000000000000000" pitchFamily="2" charset="2"/>
              <a:buChar char="Ø"/>
            </a:pPr>
            <a:r>
              <a:rPr lang="ar-KW" sz="2500" b="1"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البند 3: </a:t>
            </a:r>
          </a:p>
          <a:p>
            <a:pPr marL="400050" lvl="1" indent="0" algn="just" rtl="1" fontAlgn="base">
              <a:lnSpc>
                <a:spcPct val="120000"/>
              </a:lnSpc>
              <a:spcBef>
                <a:spcPct val="0"/>
              </a:spcBef>
              <a:spcAft>
                <a:spcPts val="1200"/>
              </a:spcAft>
              <a:buClr>
                <a:schemeClr val="accent2">
                  <a:lumMod val="50000"/>
                </a:schemeClr>
              </a:buClr>
              <a:buNone/>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تبت الهيئة في الطلب في غضون ستين يوماً من تاريخ استلام الطلب مستوفياً جميع المعلومات والمستندات، وتخطر الهيئة مقدم الطلب بقرارها المتعلق بالإدراج، ويجوز لها رفض الطلب في الأحوال التالية: </a:t>
            </a:r>
            <a:endPar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400050" lvl="1" indent="0" algn="just" rtl="1" fontAlgn="base">
              <a:lnSpc>
                <a:spcPct val="120000"/>
              </a:lnSpc>
              <a:spcBef>
                <a:spcPct val="0"/>
              </a:spcBef>
              <a:spcAft>
                <a:spcPts val="1200"/>
              </a:spcAft>
              <a:buClr>
                <a:schemeClr val="accent2">
                  <a:lumMod val="50000"/>
                </a:schemeClr>
              </a:buClr>
              <a:buNone/>
            </a:pP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 </a:t>
            </a:r>
            <a:r>
              <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عدم توافر أحد الشروط الواردة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هذا الكتاب.</a:t>
            </a:r>
            <a:endPar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400050" lvl="1" indent="0" algn="just" rtl="1" fontAlgn="base">
              <a:lnSpc>
                <a:spcPct val="120000"/>
              </a:lnSpc>
              <a:spcBef>
                <a:spcPct val="0"/>
              </a:spcBef>
              <a:spcAft>
                <a:spcPts val="1200"/>
              </a:spcAft>
              <a:buClr>
                <a:schemeClr val="accent2">
                  <a:lumMod val="50000"/>
                </a:schemeClr>
              </a:buClr>
              <a:buNone/>
            </a:pP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ب.</a:t>
            </a:r>
            <a:r>
              <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إذا قدرت الهيئة ذلك لاعتبارات تتعلق بحالة السوق أو</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الاقتصاد</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الوطني بشكل عام.</a:t>
            </a:r>
            <a:endPar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400050" lvl="1" indent="0" algn="just" rtl="1" fontAlgn="base">
              <a:lnSpc>
                <a:spcPct val="120000"/>
              </a:lnSpc>
              <a:spcBef>
                <a:spcPct val="0"/>
              </a:spcBef>
              <a:spcAft>
                <a:spcPts val="600"/>
              </a:spcAft>
              <a:buClr>
                <a:schemeClr val="accent2">
                  <a:lumMod val="50000"/>
                </a:schemeClr>
              </a:buClr>
              <a:buNone/>
            </a:pP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ج.</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إذا </a:t>
            </a:r>
            <a:r>
              <a:rPr lang="ar-YE"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قدرت الهيئة ذلك حمايةً للمتعاملين نظراً لحدوث أو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إمكانية </a:t>
            </a:r>
            <a:r>
              <a:rPr lang="ar-YE"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حدوث تغيرات جوهرية تتعلق بوضع الشركة المالي أو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التشغيلي </a:t>
            </a:r>
            <a:r>
              <a:rPr lang="ar-YE"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أو الإداري أو بأصول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الشركة.</a:t>
            </a:r>
            <a:endPar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400050" lvl="1" indent="0" algn="just" rtl="1" fontAlgn="base">
              <a:lnSpc>
                <a:spcPct val="120000"/>
              </a:lnSpc>
              <a:spcBef>
                <a:spcPct val="0"/>
              </a:spcBef>
              <a:spcAft>
                <a:spcPts val="1200"/>
              </a:spcAft>
              <a:buClr>
                <a:schemeClr val="accent2">
                  <a:lumMod val="50000"/>
                </a:schemeClr>
              </a:buClr>
              <a:buNone/>
            </a:pPr>
            <a:r>
              <a:rPr lang="ar-KW"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وفي </a:t>
            </a:r>
            <a:r>
              <a:rPr lang="ar-YE" sz="2500" dirty="0">
                <a:solidFill>
                  <a:srgbClr val="6F3505"/>
                </a:solidFill>
                <a:latin typeface="Times New Roman" panose="02020603050405020304" pitchFamily="18" charset="0"/>
                <a:ea typeface="Times New Roman" panose="02020603050405020304" pitchFamily="18" charset="0"/>
                <a:cs typeface="mohammad bold art 1" pitchFamily="2" charset="-78"/>
              </a:rPr>
              <a:t>جميع الأحوال يجب أن يكون قرار الرفض مسبباً</a:t>
            </a:r>
            <a:r>
              <a:rPr lang="ar-YE"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a:t>
            </a:r>
          </a:p>
          <a:p>
            <a:pPr marL="0" indent="0" algn="just" rtl="1" fontAlgn="base">
              <a:lnSpc>
                <a:spcPct val="120000"/>
              </a:lnSpc>
              <a:spcBef>
                <a:spcPct val="0"/>
              </a:spcBef>
              <a:spcAft>
                <a:spcPts val="1200"/>
              </a:spcAft>
              <a:buClr>
                <a:schemeClr val="accent2">
                  <a:lumMod val="50000"/>
                </a:schemeClr>
              </a:buClr>
              <a:buNone/>
            </a:pPr>
            <a:endPar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p:txBody>
      </p:sp>
    </p:spTree>
    <p:extLst>
      <p:ext uri="{BB962C8B-B14F-4D97-AF65-F5344CB8AC3E}">
        <p14:creationId xmlns:p14="http://schemas.microsoft.com/office/powerpoint/2010/main" val="1996443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00800" cy="5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8</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تابع – أولاً ... قضايا تشريعية أخرى </a:t>
            </a:r>
            <a:endParaRPr lang="en-US" sz="2600" dirty="0">
              <a:solidFill>
                <a:schemeClr val="accent2">
                  <a:lumMod val="50000"/>
                </a:schemeClr>
              </a:solidFill>
              <a:cs typeface="mohammad bold art 1" pitchFamily="2" charset="-78"/>
            </a:endParaRPr>
          </a:p>
        </p:txBody>
      </p:sp>
      <p:sp>
        <p:nvSpPr>
          <p:cNvPr id="8" name="Content Placeholder 2"/>
          <p:cNvSpPr txBox="1">
            <a:spLocks/>
          </p:cNvSpPr>
          <p:nvPr/>
        </p:nvSpPr>
        <p:spPr>
          <a:xfrm>
            <a:off x="152400" y="1066799"/>
            <a:ext cx="8763001" cy="560635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5760" indent="-365760" algn="just" rtl="1" fontAlgn="base">
              <a:lnSpc>
                <a:spcPct val="120000"/>
              </a:lnSpc>
              <a:spcBef>
                <a:spcPct val="0"/>
              </a:spcBef>
              <a:spcAft>
                <a:spcPts val="1200"/>
              </a:spcAft>
              <a:buClr>
                <a:schemeClr val="accent2">
                  <a:lumMod val="50000"/>
                </a:schemeClr>
              </a:buClr>
              <a:buFont typeface="Wingdings" panose="05000000000000000000" pitchFamily="2" charset="2"/>
              <a:buChar char="v"/>
            </a:pP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أشارت المادة (</a:t>
            </a:r>
            <a:r>
              <a:rPr lang="en-US"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12-3</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من الكتاب التاسع- الاندماج والاستحواذ إلى الآتي: </a:t>
            </a:r>
          </a:p>
          <a:p>
            <a:pPr marL="400050" lvl="1" indent="0" algn="just" rtl="1" fontAlgn="ctr">
              <a:lnSpc>
                <a:spcPct val="114000"/>
              </a:lnSpc>
              <a:spcBef>
                <a:spcPts val="0"/>
              </a:spcBef>
              <a:spcAft>
                <a:spcPts val="1200"/>
              </a:spcAft>
              <a:buFont typeface="Arial" pitchFamily="34" charset="0"/>
              <a:buNone/>
            </a:pPr>
            <a:r>
              <a:rPr lang="ar-KW" sz="2500" b="1" dirty="0" smtClean="0">
                <a:solidFill>
                  <a:schemeClr val="tx2">
                    <a:lumMod val="50000"/>
                  </a:schemeClr>
                </a:solidFill>
                <a:latin typeface="Calibri" pitchFamily="34"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يجوز لأي مساهم أو عدد من المساهمين الذين لا تقل ملكيتهم عن نسبة</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KW" sz="2500" b="1"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5</a:t>
            </a:r>
            <a:r>
              <a:rPr lang="en-GB" sz="2500" b="1"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ولا تزيد</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عن </a:t>
            </a:r>
            <a:r>
              <a:rPr lang="ar-KW" sz="2500" b="1" dirty="0" smtClean="0">
                <a:solidFill>
                  <a:srgbClr val="6F3505"/>
                </a:solidFill>
                <a:latin typeface="Times New Roman" panose="02020603050405020304" pitchFamily="18" charset="0"/>
                <a:ea typeface="Times New Roman" panose="02020603050405020304" pitchFamily="18" charset="0"/>
                <a:cs typeface="mohammad bold art 1" pitchFamily="2" charset="-78"/>
              </a:rPr>
              <a:t>30%</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 أسهم شركة مدرجة أن يتقدموا للهيئة باعتراض على قرارات الجمعية العامة العادية أو غير العادية وذلك بالشروط التالية: </a:t>
            </a:r>
            <a:endPar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914400" lvl="1" indent="-457200" algn="just" rtl="1" fontAlgn="base">
              <a:lnSpc>
                <a:spcPct val="114000"/>
              </a:lnSpc>
              <a:spcBef>
                <a:spcPts val="0"/>
              </a:spcBef>
              <a:spcAft>
                <a:spcPts val="1200"/>
              </a:spcAft>
              <a:buFont typeface="Arial" pitchFamily="34" charset="0"/>
              <a:buAutoNum type="arabicPeriod"/>
            </a:pPr>
            <a:r>
              <a:rPr lang="ar-YE" sz="2500" dirty="0" smtClean="0">
                <a:solidFill>
                  <a:schemeClr val="tx2">
                    <a:lumMod val="50000"/>
                  </a:schemeClr>
                </a:solidFill>
                <a:latin typeface="Calibri" pitchFamily="34" charset="0"/>
                <a:cs typeface="mohammad bold art 1" pitchFamily="2" charset="-78"/>
              </a:rPr>
              <a:t>أن يتم الاعتراض خلال خمسة عشر يوماً من تاريخ إصدار القرار المعترض عليه أو علمهم به أيهما أبعد.</a:t>
            </a:r>
            <a:endParaRPr lang="en-US" sz="2500" dirty="0" smtClean="0">
              <a:solidFill>
                <a:schemeClr val="tx2">
                  <a:lumMod val="50000"/>
                </a:schemeClr>
              </a:solidFill>
              <a:latin typeface="Calibri" pitchFamily="34" charset="0"/>
              <a:cs typeface="mohammad bold art 1" pitchFamily="2" charset="-78"/>
            </a:endParaRPr>
          </a:p>
          <a:p>
            <a:pPr marL="914400" lvl="1" indent="-457200" algn="just" rtl="1" fontAlgn="base">
              <a:lnSpc>
                <a:spcPct val="114000"/>
              </a:lnSpc>
              <a:spcBef>
                <a:spcPts val="0"/>
              </a:spcBef>
              <a:spcAft>
                <a:spcPts val="1200"/>
              </a:spcAft>
              <a:buFont typeface="Arial" pitchFamily="34" charset="0"/>
              <a:buAutoNum type="arabicPeriod"/>
            </a:pP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ألا يكون المساهمون المعترضون ممن وافقوا على القرار المعترض عليه. </a:t>
            </a:r>
            <a:endParaRPr lang="en-US"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endParaRPr>
          </a:p>
          <a:p>
            <a:pPr marL="914400" lvl="1" indent="-457200" algn="just" rtl="1" fontAlgn="base">
              <a:lnSpc>
                <a:spcPct val="114000"/>
              </a:lnSpc>
              <a:spcBef>
                <a:spcPts val="0"/>
              </a:spcBef>
              <a:buFont typeface="Arial" pitchFamily="34" charset="0"/>
              <a:buAutoNum type="arabicPeriod"/>
            </a:pPr>
            <a:r>
              <a:rPr lang="ar-YE"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أن يكون القرار المعترض عليه يتضمن إجحافاً بحقوق الأقلية.</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a:t>
            </a:r>
            <a:endParaRPr lang="ar-KW" sz="2500" b="1" dirty="0" smtClean="0">
              <a:solidFill>
                <a:schemeClr val="tx2">
                  <a:lumMod val="50000"/>
                </a:schemeClr>
              </a:solidFill>
              <a:latin typeface="Calibri" pitchFamily="34" charset="0"/>
              <a:cs typeface="mohammad bold art 1" pitchFamily="2" charset="-78"/>
            </a:endParaRPr>
          </a:p>
          <a:p>
            <a:pPr marL="0" indent="0" algn="r" rtl="1" fontAlgn="base">
              <a:spcBef>
                <a:spcPct val="0"/>
              </a:spcBef>
              <a:spcAft>
                <a:spcPts val="600"/>
              </a:spcAft>
              <a:buFont typeface="Arial" pitchFamily="34" charset="0"/>
              <a:buNone/>
            </a:pPr>
            <a:endParaRPr lang="ar-KW" sz="2500" b="1"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2215923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 y="76200"/>
            <a:ext cx="2286000" cy="659208"/>
          </a:xfrm>
          <a:prstGeom prst="rect">
            <a:avLst/>
          </a:prstGeom>
        </p:spPr>
      </p:pic>
      <p:pic>
        <p:nvPicPr>
          <p:cNvPr id="7"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69" y="68237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9360" y="831260"/>
            <a:ext cx="6492240" cy="55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a:xfrm>
            <a:off x="8454185" y="6569075"/>
            <a:ext cx="304800" cy="365125"/>
          </a:xfrm>
        </p:spPr>
        <p:txBody>
          <a:bodyPr/>
          <a:lstStyle/>
          <a:p>
            <a:fld id="{F9836BBA-1BD7-4313-BE0D-A1F9E859EC5C}" type="slidenum">
              <a:rPr lang="en-US" b="1" smtClean="0">
                <a:latin typeface="Times New Roman" pitchFamily="18" charset="0"/>
                <a:cs typeface="Times New Roman" pitchFamily="18" charset="0"/>
              </a:rPr>
              <a:t>9</a:t>
            </a:fld>
            <a:endParaRPr lang="en-US" b="1" dirty="0">
              <a:latin typeface="Times New Roman" pitchFamily="18" charset="0"/>
              <a:cs typeface="Times New Roman" pitchFamily="18" charset="0"/>
            </a:endParaRPr>
          </a:p>
        </p:txBody>
      </p:sp>
      <p:sp>
        <p:nvSpPr>
          <p:cNvPr id="12" name="Title 1"/>
          <p:cNvSpPr txBox="1">
            <a:spLocks/>
          </p:cNvSpPr>
          <p:nvPr/>
        </p:nvSpPr>
        <p:spPr>
          <a:xfrm>
            <a:off x="2286000" y="74060"/>
            <a:ext cx="6705601" cy="757200"/>
          </a:xfrm>
          <a:prstGeom prst="rect">
            <a:avLst/>
          </a:prstGeom>
        </p:spPr>
        <p:txBody>
          <a:bodyPr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KW" sz="2600" dirty="0" smtClean="0">
                <a:solidFill>
                  <a:schemeClr val="accent2">
                    <a:lumMod val="50000"/>
                  </a:schemeClr>
                </a:solidFill>
                <a:cs typeface="mohammad bold art 1" pitchFamily="2" charset="-78"/>
              </a:rPr>
              <a:t>ثانيا ً: نبذة عن الشركات المنسحبة اختياريا ً</a:t>
            </a:r>
            <a:endParaRPr lang="en-US" sz="2600" dirty="0">
              <a:solidFill>
                <a:schemeClr val="accent2">
                  <a:lumMod val="50000"/>
                </a:schemeClr>
              </a:solidFill>
              <a:cs typeface="mohammad bold art 1" pitchFamily="2" charset="-78"/>
            </a:endParaRPr>
          </a:p>
        </p:txBody>
      </p:sp>
      <p:sp>
        <p:nvSpPr>
          <p:cNvPr id="8" name="Rectangle 7"/>
          <p:cNvSpPr/>
          <p:nvPr/>
        </p:nvSpPr>
        <p:spPr>
          <a:xfrm>
            <a:off x="228600" y="1131376"/>
            <a:ext cx="8763000" cy="4939814"/>
          </a:xfrm>
          <a:prstGeom prst="rect">
            <a:avLst/>
          </a:prstGeom>
        </p:spPr>
        <p:txBody>
          <a:bodyPr wrap="square">
            <a:spAutoFit/>
          </a:bodyPr>
          <a:lstStyle/>
          <a:p>
            <a:pPr marL="365760" indent="-365760" algn="just" rtl="1">
              <a:lnSpc>
                <a:spcPct val="120000"/>
              </a:lnSpc>
              <a:spcBef>
                <a:spcPts val="1200"/>
              </a:spcBef>
              <a:spcAft>
                <a:spcPts val="1800"/>
              </a:spcAft>
              <a:buClr>
                <a:schemeClr val="accent2">
                  <a:lumMod val="50000"/>
                </a:schemeClr>
              </a:buClr>
              <a:buFont typeface="Wingdings" panose="05000000000000000000" pitchFamily="2" charset="2"/>
              <a:buChar char="v"/>
            </a:pP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منذ إنشاء هيئة أسواق المال وحتى نهاية العام 2016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تم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إلغاء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إدراج </a:t>
            </a:r>
            <a:r>
              <a:rPr lang="en-US" sz="2500" b="1" u="sng"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42</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شركة. وتنحصر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عمليات إلغاء ادراج الشركات المساهمة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البورصة بثلاثة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أسباب رئيسية، وهي:</a:t>
            </a:r>
            <a:endParaRPr lang="en-US" sz="2500" dirty="0">
              <a:solidFill>
                <a:schemeClr val="tx2">
                  <a:lumMod val="50000"/>
                </a:schemeClr>
              </a:solidFill>
              <a:latin typeface="Times New Roman" panose="02020603050405020304" pitchFamily="18" charset="0"/>
              <a:ea typeface="Times New Roman" panose="02020603050405020304" pitchFamily="18" charset="0"/>
            </a:endParaRPr>
          </a:p>
          <a:p>
            <a:pPr marL="640080" marR="0" lvl="0" indent="-365760" algn="just" rtl="1">
              <a:lnSpc>
                <a:spcPct val="120000"/>
              </a:lnSpc>
              <a:spcBef>
                <a:spcPts val="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مخالفة الشركة لأحد متطلبات شروط الإدراج والقواعد المنظمة لها أو/و خسارة الشركة لما يزيد عن </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75%</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من رأس مالها.</a:t>
            </a:r>
          </a:p>
          <a:p>
            <a:pPr marL="640080" marR="0" lvl="0" indent="-365760" algn="just" rtl="1">
              <a:lnSpc>
                <a:spcPct val="120000"/>
              </a:lnSpc>
              <a:spcBef>
                <a:spcPts val="12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إنسحاب الشركة اختيارياً من البورصة وذلك بعد الحصول على موافقة </a:t>
            </a:r>
            <a:r>
              <a:rPr lang="ar-KW" sz="2500" b="1"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51%</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 من مساهمي الشركة (الملاك) في الجمعية العامة.</a:t>
            </a:r>
          </a:p>
          <a:p>
            <a:pPr marL="640080" marR="0" lvl="0" indent="-365760" algn="just" rtl="1">
              <a:lnSpc>
                <a:spcPct val="120000"/>
              </a:lnSpc>
              <a:spcBef>
                <a:spcPts val="1200"/>
              </a:spcBef>
              <a:spcAft>
                <a:spcPts val="600"/>
              </a:spcAft>
              <a:buClr>
                <a:schemeClr val="accent3">
                  <a:lumMod val="50000"/>
                </a:schemeClr>
              </a:buClr>
              <a:buFont typeface="Wingdings" panose="05000000000000000000" pitchFamily="2" charset="2"/>
              <a:buChar char="Ø"/>
            </a:pP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اندماج </a:t>
            </a:r>
            <a:r>
              <a:rPr lang="ar-KW" sz="2500" dirty="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الشركة مع شركة أخرى الأمر الذي يتطلب معه إلغاء إدراج أحدى هاتين الشركتين من </a:t>
            </a:r>
            <a:r>
              <a:rPr lang="ar-KW" sz="2500" dirty="0" smtClean="0">
                <a:solidFill>
                  <a:schemeClr val="tx2">
                    <a:lumMod val="50000"/>
                  </a:schemeClr>
                </a:solidFill>
                <a:latin typeface="Times New Roman" panose="02020603050405020304" pitchFamily="18" charset="0"/>
                <a:ea typeface="Times New Roman" panose="02020603050405020304" pitchFamily="18" charset="0"/>
                <a:cs typeface="mohammad bold art 1" pitchFamily="2" charset="-78"/>
              </a:rPr>
              <a:t>البورصة.</a:t>
            </a:r>
            <a:endParaRPr lang="en-US" sz="2500" dirty="0">
              <a:solidFill>
                <a:schemeClr val="tx2">
                  <a:lumMod val="50000"/>
                </a:schemeClr>
              </a:solidFill>
              <a:effectLst/>
              <a:latin typeface="Times New Roman" panose="02020603050405020304" pitchFamily="18" charset="0"/>
              <a:ea typeface="Times New Roman" panose="02020603050405020304" pitchFamily="18" charset="0"/>
              <a:cs typeface="Symbol" panose="05050102010706020507" pitchFamily="18" charset="2"/>
            </a:endParaRPr>
          </a:p>
        </p:txBody>
      </p:sp>
    </p:spTree>
    <p:extLst>
      <p:ext uri="{BB962C8B-B14F-4D97-AF65-F5344CB8AC3E}">
        <p14:creationId xmlns:p14="http://schemas.microsoft.com/office/powerpoint/2010/main" val="3048822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2373</TotalTime>
  <Words>2083</Words>
  <Application>Microsoft Office PowerPoint</Application>
  <PresentationFormat>On-screen Show (4:3)</PresentationFormat>
  <Paragraphs>158</Paragraphs>
  <Slides>26</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mohammad bold art 1</vt:lpstr>
      <vt:lpstr>Simplified Arabic</vt:lpstr>
      <vt:lpstr>Symbol</vt:lpstr>
      <vt:lpstr>Times New Roman</vt:lpstr>
      <vt:lpstr>Wingdings</vt:lpstr>
      <vt:lpstr>Office Theme</vt:lpstr>
      <vt:lpstr>ورشة عمل توعوية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أداء سوق الكويت للأوراق المالية يناير 2014 إلى 28 ديسمبر/ 2014</dc:title>
  <dc:creator>Mahmoud A Bushehri</dc:creator>
  <cp:lastModifiedBy>Mahmoud A Bushehri</cp:lastModifiedBy>
  <cp:revision>216</cp:revision>
  <cp:lastPrinted>2016-12-05T12:00:27Z</cp:lastPrinted>
  <dcterms:created xsi:type="dcterms:W3CDTF">2014-12-29T11:49:43Z</dcterms:created>
  <dcterms:modified xsi:type="dcterms:W3CDTF">2016-12-05T12:06:05Z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392afcd8-b467-4a6b-9255-0f3a5f72fffc</vt:lpwstr>
  </property>
</Properties>
</file>